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2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3" r:id="rId57"/>
    <p:sldId id="314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A6223-83F7-4254-9561-9F20E90D121A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3E2D-71E6-40D5-8AF8-38E9BD745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32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A6223-83F7-4254-9561-9F20E90D121A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3E2D-71E6-40D5-8AF8-38E9BD745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7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A6223-83F7-4254-9561-9F20E90D121A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3E2D-71E6-40D5-8AF8-38E9BD745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36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A6223-83F7-4254-9561-9F20E90D121A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3E2D-71E6-40D5-8AF8-38E9BD745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38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A6223-83F7-4254-9561-9F20E90D121A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3E2D-71E6-40D5-8AF8-38E9BD745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67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A6223-83F7-4254-9561-9F20E90D121A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3E2D-71E6-40D5-8AF8-38E9BD745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99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A6223-83F7-4254-9561-9F20E90D121A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3E2D-71E6-40D5-8AF8-38E9BD745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114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A6223-83F7-4254-9561-9F20E90D121A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3E2D-71E6-40D5-8AF8-38E9BD745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428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A6223-83F7-4254-9561-9F20E90D121A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3E2D-71E6-40D5-8AF8-38E9BD745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463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A6223-83F7-4254-9561-9F20E90D121A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3E2D-71E6-40D5-8AF8-38E9BD745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49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A6223-83F7-4254-9561-9F20E90D121A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3E2D-71E6-40D5-8AF8-38E9BD745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18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A6223-83F7-4254-9561-9F20E90D121A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B3E2D-71E6-40D5-8AF8-38E9BD745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903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372364"/>
          </a:xfrm>
        </p:spPr>
        <p:txBody>
          <a:bodyPr>
            <a:normAutofit/>
          </a:bodyPr>
          <a:lstStyle/>
          <a:p>
            <a:r>
              <a:rPr lang="en-US" dirty="0" smtClean="0"/>
              <a:t>ANOVA, </a:t>
            </a:r>
            <a:br>
              <a:rPr lang="en-US" dirty="0" smtClean="0"/>
            </a:br>
            <a:r>
              <a:rPr lang="en-US" dirty="0" smtClean="0"/>
              <a:t>Multiple comparisons &amp;  Type I Errors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37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582489" y="68381"/>
            <a:ext cx="82745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 smtClean="0"/>
              <a:t>Canopy closure above 7 forest plots</a:t>
            </a:r>
            <a:endParaRPr lang="en-US" sz="44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206573" y="572735"/>
            <a:ext cx="10549659" cy="6285265"/>
            <a:chOff x="206573" y="1035341"/>
            <a:chExt cx="9773187" cy="5822659"/>
          </a:xfrm>
        </p:grpSpPr>
        <p:grpSp>
          <p:nvGrpSpPr>
            <p:cNvPr id="13" name="Group 12"/>
            <p:cNvGrpSpPr/>
            <p:nvPr/>
          </p:nvGrpSpPr>
          <p:grpSpPr>
            <a:xfrm>
              <a:off x="206573" y="1035341"/>
              <a:ext cx="9773187" cy="5822659"/>
              <a:chOff x="1385002" y="1015678"/>
              <a:chExt cx="8674061" cy="5167822"/>
            </a:xfrm>
          </p:grpSpPr>
          <p:sp>
            <p:nvSpPr>
              <p:cNvPr id="12" name="Isosceles Triangle 11"/>
              <p:cNvSpPr/>
              <p:nvPr/>
            </p:nvSpPr>
            <p:spPr>
              <a:xfrm rot="10800000">
                <a:off x="1635825" y="1364592"/>
                <a:ext cx="910624" cy="3583556"/>
              </a:xfrm>
              <a:prstGeom prst="triangle">
                <a:avLst/>
              </a:prstGeom>
              <a:gradFill>
                <a:gsLst>
                  <a:gs pos="10000">
                    <a:schemeClr val="accent2">
                      <a:lumMod val="50000"/>
                    </a:schemeClr>
                  </a:gs>
                  <a:gs pos="59000">
                    <a:srgbClr val="FFC000"/>
                  </a:gs>
                  <a:gs pos="83000">
                    <a:srgbClr val="FFFF00"/>
                  </a:gs>
                  <a:gs pos="100000">
                    <a:srgbClr val="FFFF00"/>
                  </a:gs>
                </a:gsLst>
                <a:lin ang="5400000" scaled="1"/>
              </a:gra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1385002" y="1335477"/>
                <a:ext cx="8674061" cy="4848023"/>
                <a:chOff x="1094057" y="951014"/>
                <a:chExt cx="8674061" cy="4848023"/>
              </a:xfrm>
            </p:grpSpPr>
            <p:sp>
              <p:nvSpPr>
                <p:cNvPr id="5" name="TextBox 4"/>
                <p:cNvSpPr txBox="1"/>
                <p:nvPr/>
              </p:nvSpPr>
              <p:spPr>
                <a:xfrm>
                  <a:off x="4734793" y="5060373"/>
                  <a:ext cx="3429001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200" dirty="0" smtClean="0"/>
                    <a:t>Plot Number</a:t>
                  </a:r>
                  <a:endParaRPr lang="en-US" sz="4200" dirty="0"/>
                </a:p>
              </p:txBody>
            </p:sp>
            <p:grpSp>
              <p:nvGrpSpPr>
                <p:cNvPr id="7" name="Group 6"/>
                <p:cNvGrpSpPr/>
                <p:nvPr/>
              </p:nvGrpSpPr>
              <p:grpSpPr>
                <a:xfrm>
                  <a:off x="2491518" y="951014"/>
                  <a:ext cx="7276600" cy="4212477"/>
                  <a:chOff x="2491518" y="951014"/>
                  <a:chExt cx="7276600" cy="4212477"/>
                </a:xfrm>
              </p:grpSpPr>
              <p:pic>
                <p:nvPicPr>
                  <p:cNvPr id="4" name="Picture 3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6317" t="9231" b="10905"/>
                  <a:stretch/>
                </p:blipFill>
                <p:spPr>
                  <a:xfrm>
                    <a:off x="2491518" y="951014"/>
                    <a:ext cx="7276600" cy="4109361"/>
                  </a:xfrm>
                  <a:prstGeom prst="rect">
                    <a:avLst/>
                  </a:prstGeom>
                </p:spPr>
              </p:pic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3207328" y="4732604"/>
                    <a:ext cx="897082" cy="43088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200" dirty="0" smtClean="0"/>
                      <a:t>Plot 1</a:t>
                    </a:r>
                    <a:endParaRPr lang="en-US" sz="2200" dirty="0"/>
                  </a:p>
                </p:txBody>
              </p:sp>
            </p:grpSp>
            <p:sp>
              <p:nvSpPr>
                <p:cNvPr id="8" name="TextBox 7"/>
                <p:cNvSpPr txBox="1"/>
                <p:nvPr/>
              </p:nvSpPr>
              <p:spPr>
                <a:xfrm>
                  <a:off x="1094057" y="1517115"/>
                  <a:ext cx="1397461" cy="2267252"/>
                </a:xfrm>
                <a:prstGeom prst="rect">
                  <a:avLst/>
                </a:prstGeom>
                <a:solidFill>
                  <a:schemeClr val="bg1">
                    <a:alpha val="52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 smtClean="0"/>
                    <a:t>How open is canopy at each plot?</a:t>
                  </a:r>
                  <a:endParaRPr lang="en-US" sz="3200" b="1" dirty="0"/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 rot="16200000">
                <a:off x="2800915" y="3984164"/>
                <a:ext cx="15586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Less light</a:t>
                </a:r>
                <a:endParaRPr lang="en-US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 rot="16200000">
                <a:off x="2747405" y="1568177"/>
                <a:ext cx="1408668" cy="303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More light</a:t>
                </a:r>
                <a:endParaRPr lang="en-US" dirty="0"/>
              </a:p>
            </p:txBody>
          </p:sp>
        </p:grpSp>
        <p:sp>
          <p:nvSpPr>
            <p:cNvPr id="15" name="Oval 14"/>
            <p:cNvSpPr/>
            <p:nvPr/>
          </p:nvSpPr>
          <p:spPr>
            <a:xfrm>
              <a:off x="2797453" y="1913409"/>
              <a:ext cx="300402" cy="300402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074915" y="4588043"/>
              <a:ext cx="300402" cy="30040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805004" y="4976458"/>
            <a:ext cx="4036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Error bars = 95%CI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4522435" y="3459867"/>
            <a:ext cx="1465260" cy="1109964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5" idx="6"/>
          </p:cNvCxnSpPr>
          <p:nvPr/>
        </p:nvCxnSpPr>
        <p:spPr>
          <a:xfrm>
            <a:off x="3327565" y="1682700"/>
            <a:ext cx="2660130" cy="1822079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955709" y="3567486"/>
            <a:ext cx="1453343" cy="1126207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993104" y="3464435"/>
            <a:ext cx="2811900" cy="761360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6047367" y="2216846"/>
            <a:ext cx="4278529" cy="1190752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5849489" y="3391571"/>
            <a:ext cx="247291" cy="24729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322327" y="1844834"/>
            <a:ext cx="1222059" cy="2562862"/>
          </a:xfrm>
          <a:prstGeom prst="straightConnector1">
            <a:avLst/>
          </a:prstGeom>
          <a:ln w="762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326533" y="1844255"/>
            <a:ext cx="3844288" cy="2927247"/>
          </a:xfrm>
          <a:prstGeom prst="straightConnector1">
            <a:avLst/>
          </a:prstGeom>
          <a:ln w="762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368080" y="1866656"/>
            <a:ext cx="5436924" cy="2256151"/>
          </a:xfrm>
          <a:prstGeom prst="straightConnector1">
            <a:avLst/>
          </a:prstGeom>
          <a:ln w="762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356614" y="1829864"/>
            <a:ext cx="6615463" cy="370850"/>
          </a:xfrm>
          <a:prstGeom prst="straightConnector1">
            <a:avLst/>
          </a:prstGeom>
          <a:ln w="762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691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582489" y="68381"/>
            <a:ext cx="82745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 smtClean="0"/>
              <a:t>Canopy closure above 7 forest plots</a:t>
            </a:r>
            <a:endParaRPr lang="en-US" sz="44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206573" y="572735"/>
            <a:ext cx="10549659" cy="6285265"/>
            <a:chOff x="206573" y="1035341"/>
            <a:chExt cx="9773187" cy="5822659"/>
          </a:xfrm>
        </p:grpSpPr>
        <p:grpSp>
          <p:nvGrpSpPr>
            <p:cNvPr id="13" name="Group 12"/>
            <p:cNvGrpSpPr/>
            <p:nvPr/>
          </p:nvGrpSpPr>
          <p:grpSpPr>
            <a:xfrm>
              <a:off x="206573" y="1035341"/>
              <a:ext cx="9773187" cy="5822659"/>
              <a:chOff x="1385002" y="1015678"/>
              <a:chExt cx="8674061" cy="5167822"/>
            </a:xfrm>
          </p:grpSpPr>
          <p:sp>
            <p:nvSpPr>
              <p:cNvPr id="12" name="Isosceles Triangle 11"/>
              <p:cNvSpPr/>
              <p:nvPr/>
            </p:nvSpPr>
            <p:spPr>
              <a:xfrm rot="10800000">
                <a:off x="1635825" y="1364592"/>
                <a:ext cx="910624" cy="3583556"/>
              </a:xfrm>
              <a:prstGeom prst="triangle">
                <a:avLst/>
              </a:prstGeom>
              <a:gradFill>
                <a:gsLst>
                  <a:gs pos="10000">
                    <a:schemeClr val="accent2">
                      <a:lumMod val="50000"/>
                    </a:schemeClr>
                  </a:gs>
                  <a:gs pos="59000">
                    <a:srgbClr val="FFC000"/>
                  </a:gs>
                  <a:gs pos="83000">
                    <a:srgbClr val="FFFF00"/>
                  </a:gs>
                  <a:gs pos="100000">
                    <a:srgbClr val="FFFF00"/>
                  </a:gs>
                </a:gsLst>
                <a:lin ang="5400000" scaled="1"/>
              </a:gra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1385002" y="1335477"/>
                <a:ext cx="8674061" cy="4848023"/>
                <a:chOff x="1094057" y="951014"/>
                <a:chExt cx="8674061" cy="4848023"/>
              </a:xfrm>
            </p:grpSpPr>
            <p:sp>
              <p:nvSpPr>
                <p:cNvPr id="5" name="TextBox 4"/>
                <p:cNvSpPr txBox="1"/>
                <p:nvPr/>
              </p:nvSpPr>
              <p:spPr>
                <a:xfrm>
                  <a:off x="4734793" y="5060373"/>
                  <a:ext cx="3429001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200" dirty="0" smtClean="0"/>
                    <a:t>Plot Number</a:t>
                  </a:r>
                  <a:endParaRPr lang="en-US" sz="4200" dirty="0"/>
                </a:p>
              </p:txBody>
            </p:sp>
            <p:grpSp>
              <p:nvGrpSpPr>
                <p:cNvPr id="7" name="Group 6"/>
                <p:cNvGrpSpPr/>
                <p:nvPr/>
              </p:nvGrpSpPr>
              <p:grpSpPr>
                <a:xfrm>
                  <a:off x="2491518" y="951014"/>
                  <a:ext cx="7276600" cy="4212477"/>
                  <a:chOff x="2491518" y="951014"/>
                  <a:chExt cx="7276600" cy="4212477"/>
                </a:xfrm>
              </p:grpSpPr>
              <p:pic>
                <p:nvPicPr>
                  <p:cNvPr id="4" name="Picture 3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6317" t="9231" b="10905"/>
                  <a:stretch/>
                </p:blipFill>
                <p:spPr>
                  <a:xfrm>
                    <a:off x="2491518" y="951014"/>
                    <a:ext cx="7276600" cy="4109361"/>
                  </a:xfrm>
                  <a:prstGeom prst="rect">
                    <a:avLst/>
                  </a:prstGeom>
                </p:spPr>
              </p:pic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3207328" y="4732604"/>
                    <a:ext cx="897082" cy="43088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200" dirty="0" smtClean="0"/>
                      <a:t>Plot 1</a:t>
                    </a:r>
                    <a:endParaRPr lang="en-US" sz="2200" dirty="0"/>
                  </a:p>
                </p:txBody>
              </p:sp>
            </p:grpSp>
            <p:sp>
              <p:nvSpPr>
                <p:cNvPr id="8" name="TextBox 7"/>
                <p:cNvSpPr txBox="1"/>
                <p:nvPr/>
              </p:nvSpPr>
              <p:spPr>
                <a:xfrm>
                  <a:off x="1094057" y="1517115"/>
                  <a:ext cx="1397461" cy="2267252"/>
                </a:xfrm>
                <a:prstGeom prst="rect">
                  <a:avLst/>
                </a:prstGeom>
                <a:solidFill>
                  <a:schemeClr val="bg1">
                    <a:alpha val="52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 smtClean="0"/>
                    <a:t>How open is canopy at each plot?</a:t>
                  </a:r>
                  <a:endParaRPr lang="en-US" sz="3200" b="1" dirty="0"/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 rot="16200000">
                <a:off x="2800915" y="3984164"/>
                <a:ext cx="15586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Less light</a:t>
                </a:r>
                <a:endParaRPr lang="en-US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 rot="16200000">
                <a:off x="2747405" y="1568177"/>
                <a:ext cx="1408668" cy="303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More light</a:t>
                </a:r>
                <a:endParaRPr lang="en-US" dirty="0"/>
              </a:p>
            </p:txBody>
          </p:sp>
        </p:grpSp>
        <p:sp>
          <p:nvSpPr>
            <p:cNvPr id="15" name="Oval 14"/>
            <p:cNvSpPr/>
            <p:nvPr/>
          </p:nvSpPr>
          <p:spPr>
            <a:xfrm>
              <a:off x="2797453" y="1913409"/>
              <a:ext cx="300402" cy="300402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074915" y="4588043"/>
              <a:ext cx="300402" cy="30040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805004" y="4976458"/>
            <a:ext cx="4036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Error bars = 95%CI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4522435" y="3459867"/>
            <a:ext cx="1465260" cy="1109964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5" idx="6"/>
          </p:cNvCxnSpPr>
          <p:nvPr/>
        </p:nvCxnSpPr>
        <p:spPr>
          <a:xfrm>
            <a:off x="3327565" y="1682700"/>
            <a:ext cx="2660130" cy="1822079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955709" y="3567486"/>
            <a:ext cx="1453343" cy="1126207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993104" y="3464435"/>
            <a:ext cx="2811900" cy="761360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6047367" y="2263421"/>
            <a:ext cx="3970229" cy="1144177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5849489" y="3391571"/>
            <a:ext cx="247291" cy="24729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322327" y="1844834"/>
            <a:ext cx="1222059" cy="2562862"/>
          </a:xfrm>
          <a:prstGeom prst="straightConnector1">
            <a:avLst/>
          </a:prstGeom>
          <a:ln w="762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326533" y="1844255"/>
            <a:ext cx="3844288" cy="2927247"/>
          </a:xfrm>
          <a:prstGeom prst="straightConnector1">
            <a:avLst/>
          </a:prstGeom>
          <a:ln w="762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368080" y="1866656"/>
            <a:ext cx="5436924" cy="2256151"/>
          </a:xfrm>
          <a:prstGeom prst="straightConnector1">
            <a:avLst/>
          </a:prstGeom>
          <a:ln w="762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356614" y="1829864"/>
            <a:ext cx="6615463" cy="370850"/>
          </a:xfrm>
          <a:prstGeom prst="straightConnector1">
            <a:avLst/>
          </a:prstGeom>
          <a:ln w="762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16" idx="6"/>
          </p:cNvCxnSpPr>
          <p:nvPr/>
        </p:nvCxnSpPr>
        <p:spPr>
          <a:xfrm flipH="1">
            <a:off x="4706521" y="4265252"/>
            <a:ext cx="3977293" cy="304580"/>
          </a:xfrm>
          <a:prstGeom prst="straightConnector1">
            <a:avLst/>
          </a:prstGeom>
          <a:ln w="7620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7494059" y="4282632"/>
            <a:ext cx="1216652" cy="382776"/>
          </a:xfrm>
          <a:prstGeom prst="straightConnector1">
            <a:avLst/>
          </a:prstGeom>
          <a:ln w="7620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8788241" y="2316238"/>
            <a:ext cx="1265951" cy="1858063"/>
          </a:xfrm>
          <a:prstGeom prst="straightConnector1">
            <a:avLst/>
          </a:prstGeom>
          <a:ln w="7620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580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582489" y="68381"/>
            <a:ext cx="82745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 smtClean="0"/>
              <a:t>Canopy closure above 7 forest plots</a:t>
            </a:r>
            <a:endParaRPr lang="en-US" sz="44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206573" y="572735"/>
            <a:ext cx="10549659" cy="6285265"/>
            <a:chOff x="206573" y="1035341"/>
            <a:chExt cx="9773187" cy="5822659"/>
          </a:xfrm>
        </p:grpSpPr>
        <p:grpSp>
          <p:nvGrpSpPr>
            <p:cNvPr id="13" name="Group 12"/>
            <p:cNvGrpSpPr/>
            <p:nvPr/>
          </p:nvGrpSpPr>
          <p:grpSpPr>
            <a:xfrm>
              <a:off x="206573" y="1035341"/>
              <a:ext cx="9773187" cy="5822659"/>
              <a:chOff x="1385002" y="1015678"/>
              <a:chExt cx="8674061" cy="5167822"/>
            </a:xfrm>
          </p:grpSpPr>
          <p:sp>
            <p:nvSpPr>
              <p:cNvPr id="12" name="Isosceles Triangle 11"/>
              <p:cNvSpPr/>
              <p:nvPr/>
            </p:nvSpPr>
            <p:spPr>
              <a:xfrm rot="10800000">
                <a:off x="1635825" y="1364592"/>
                <a:ext cx="910624" cy="3583556"/>
              </a:xfrm>
              <a:prstGeom prst="triangle">
                <a:avLst/>
              </a:prstGeom>
              <a:gradFill>
                <a:gsLst>
                  <a:gs pos="10000">
                    <a:schemeClr val="accent2">
                      <a:lumMod val="50000"/>
                    </a:schemeClr>
                  </a:gs>
                  <a:gs pos="59000">
                    <a:srgbClr val="FFC000"/>
                  </a:gs>
                  <a:gs pos="83000">
                    <a:srgbClr val="FFFF00"/>
                  </a:gs>
                  <a:gs pos="100000">
                    <a:srgbClr val="FFFF00"/>
                  </a:gs>
                </a:gsLst>
                <a:lin ang="5400000" scaled="1"/>
              </a:gra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1385002" y="1335477"/>
                <a:ext cx="8674061" cy="4848023"/>
                <a:chOff x="1094057" y="951014"/>
                <a:chExt cx="8674061" cy="4848023"/>
              </a:xfrm>
            </p:grpSpPr>
            <p:sp>
              <p:nvSpPr>
                <p:cNvPr id="5" name="TextBox 4"/>
                <p:cNvSpPr txBox="1"/>
                <p:nvPr/>
              </p:nvSpPr>
              <p:spPr>
                <a:xfrm>
                  <a:off x="4734793" y="5060373"/>
                  <a:ext cx="3429001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200" dirty="0" smtClean="0"/>
                    <a:t>Plot Number</a:t>
                  </a:r>
                  <a:endParaRPr lang="en-US" sz="4200" dirty="0"/>
                </a:p>
              </p:txBody>
            </p:sp>
            <p:grpSp>
              <p:nvGrpSpPr>
                <p:cNvPr id="7" name="Group 6"/>
                <p:cNvGrpSpPr/>
                <p:nvPr/>
              </p:nvGrpSpPr>
              <p:grpSpPr>
                <a:xfrm>
                  <a:off x="2491518" y="951014"/>
                  <a:ext cx="7276600" cy="4212477"/>
                  <a:chOff x="2491518" y="951014"/>
                  <a:chExt cx="7276600" cy="4212477"/>
                </a:xfrm>
              </p:grpSpPr>
              <p:pic>
                <p:nvPicPr>
                  <p:cNvPr id="4" name="Picture 3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6317" t="9231" b="10905"/>
                  <a:stretch/>
                </p:blipFill>
                <p:spPr>
                  <a:xfrm>
                    <a:off x="2491518" y="951014"/>
                    <a:ext cx="7276600" cy="4109361"/>
                  </a:xfrm>
                  <a:prstGeom prst="rect">
                    <a:avLst/>
                  </a:prstGeom>
                </p:spPr>
              </p:pic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3207328" y="4732604"/>
                    <a:ext cx="897082" cy="43088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200" dirty="0" smtClean="0"/>
                      <a:t>Plot 1</a:t>
                    </a:r>
                    <a:endParaRPr lang="en-US" sz="2200" dirty="0"/>
                  </a:p>
                </p:txBody>
              </p:sp>
            </p:grpSp>
            <p:sp>
              <p:nvSpPr>
                <p:cNvPr id="8" name="TextBox 7"/>
                <p:cNvSpPr txBox="1"/>
                <p:nvPr/>
              </p:nvSpPr>
              <p:spPr>
                <a:xfrm>
                  <a:off x="1094057" y="1517115"/>
                  <a:ext cx="1397461" cy="2267252"/>
                </a:xfrm>
                <a:prstGeom prst="rect">
                  <a:avLst/>
                </a:prstGeom>
                <a:solidFill>
                  <a:schemeClr val="bg1">
                    <a:alpha val="52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 smtClean="0"/>
                    <a:t>How open is canopy at each plot?</a:t>
                  </a:r>
                  <a:endParaRPr lang="en-US" sz="3200" b="1" dirty="0"/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 rot="16200000">
                <a:off x="2800915" y="3984164"/>
                <a:ext cx="15586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Less light</a:t>
                </a:r>
                <a:endParaRPr lang="en-US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 rot="16200000">
                <a:off x="2747405" y="1568177"/>
                <a:ext cx="1408668" cy="303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More light</a:t>
                </a:r>
                <a:endParaRPr lang="en-US" dirty="0"/>
              </a:p>
            </p:txBody>
          </p:sp>
        </p:grpSp>
        <p:sp>
          <p:nvSpPr>
            <p:cNvPr id="15" name="Oval 14"/>
            <p:cNvSpPr/>
            <p:nvPr/>
          </p:nvSpPr>
          <p:spPr>
            <a:xfrm>
              <a:off x="2797453" y="1913409"/>
              <a:ext cx="300402" cy="300402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074915" y="4588043"/>
              <a:ext cx="300402" cy="30040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805004" y="4976458"/>
            <a:ext cx="4036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Error bars = 95%CI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4522435" y="3459867"/>
            <a:ext cx="1465260" cy="1109964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5" idx="6"/>
          </p:cNvCxnSpPr>
          <p:nvPr/>
        </p:nvCxnSpPr>
        <p:spPr>
          <a:xfrm>
            <a:off x="3327565" y="1682700"/>
            <a:ext cx="2660130" cy="1822079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955709" y="3567486"/>
            <a:ext cx="1453343" cy="1126207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993104" y="3464435"/>
            <a:ext cx="2811900" cy="761360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6047367" y="2263421"/>
            <a:ext cx="3970229" cy="1144177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5849489" y="3391571"/>
            <a:ext cx="247291" cy="24729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322327" y="1844834"/>
            <a:ext cx="1222059" cy="2562862"/>
          </a:xfrm>
          <a:prstGeom prst="straightConnector1">
            <a:avLst/>
          </a:prstGeom>
          <a:ln w="762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326533" y="1844255"/>
            <a:ext cx="3844288" cy="2927247"/>
          </a:xfrm>
          <a:prstGeom prst="straightConnector1">
            <a:avLst/>
          </a:prstGeom>
          <a:ln w="762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368080" y="1866656"/>
            <a:ext cx="5436924" cy="2256151"/>
          </a:xfrm>
          <a:prstGeom prst="straightConnector1">
            <a:avLst/>
          </a:prstGeom>
          <a:ln w="762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356614" y="1829864"/>
            <a:ext cx="6615463" cy="370850"/>
          </a:xfrm>
          <a:prstGeom prst="straightConnector1">
            <a:avLst/>
          </a:prstGeom>
          <a:ln w="762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16" idx="6"/>
          </p:cNvCxnSpPr>
          <p:nvPr/>
        </p:nvCxnSpPr>
        <p:spPr>
          <a:xfrm flipH="1">
            <a:off x="4706521" y="4265252"/>
            <a:ext cx="3977293" cy="304580"/>
          </a:xfrm>
          <a:prstGeom prst="straightConnector1">
            <a:avLst/>
          </a:prstGeom>
          <a:ln w="7620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7494059" y="4282632"/>
            <a:ext cx="1216652" cy="382776"/>
          </a:xfrm>
          <a:prstGeom prst="straightConnector1">
            <a:avLst/>
          </a:prstGeom>
          <a:ln w="7620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8788241" y="2316238"/>
            <a:ext cx="1265951" cy="1858063"/>
          </a:xfrm>
          <a:prstGeom prst="straightConnector1">
            <a:avLst/>
          </a:prstGeom>
          <a:ln w="7620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4759434" y="2257551"/>
            <a:ext cx="5294758" cy="2195854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7494058" y="2409951"/>
            <a:ext cx="2712534" cy="2185759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247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582489" y="68381"/>
            <a:ext cx="82745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 smtClean="0"/>
              <a:t>Canopy closure above 7 forest plots</a:t>
            </a:r>
            <a:endParaRPr lang="en-US" sz="44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206573" y="572735"/>
            <a:ext cx="10549659" cy="6285265"/>
            <a:chOff x="206573" y="1035341"/>
            <a:chExt cx="9773187" cy="5822659"/>
          </a:xfrm>
        </p:grpSpPr>
        <p:grpSp>
          <p:nvGrpSpPr>
            <p:cNvPr id="13" name="Group 12"/>
            <p:cNvGrpSpPr/>
            <p:nvPr/>
          </p:nvGrpSpPr>
          <p:grpSpPr>
            <a:xfrm>
              <a:off x="206573" y="1035341"/>
              <a:ext cx="9773187" cy="5822659"/>
              <a:chOff x="1385002" y="1015678"/>
              <a:chExt cx="8674061" cy="5167822"/>
            </a:xfrm>
          </p:grpSpPr>
          <p:sp>
            <p:nvSpPr>
              <p:cNvPr id="12" name="Isosceles Triangle 11"/>
              <p:cNvSpPr/>
              <p:nvPr/>
            </p:nvSpPr>
            <p:spPr>
              <a:xfrm rot="10800000">
                <a:off x="1635825" y="1364592"/>
                <a:ext cx="910624" cy="3583556"/>
              </a:xfrm>
              <a:prstGeom prst="triangle">
                <a:avLst/>
              </a:prstGeom>
              <a:gradFill>
                <a:gsLst>
                  <a:gs pos="10000">
                    <a:schemeClr val="accent2">
                      <a:lumMod val="50000"/>
                    </a:schemeClr>
                  </a:gs>
                  <a:gs pos="59000">
                    <a:srgbClr val="FFC000"/>
                  </a:gs>
                  <a:gs pos="83000">
                    <a:srgbClr val="FFFF00"/>
                  </a:gs>
                  <a:gs pos="100000">
                    <a:srgbClr val="FFFF00"/>
                  </a:gs>
                </a:gsLst>
                <a:lin ang="5400000" scaled="1"/>
              </a:gra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1385002" y="1335477"/>
                <a:ext cx="8674061" cy="4848023"/>
                <a:chOff x="1094057" y="951014"/>
                <a:chExt cx="8674061" cy="4848023"/>
              </a:xfrm>
            </p:grpSpPr>
            <p:sp>
              <p:nvSpPr>
                <p:cNvPr id="5" name="TextBox 4"/>
                <p:cNvSpPr txBox="1"/>
                <p:nvPr/>
              </p:nvSpPr>
              <p:spPr>
                <a:xfrm>
                  <a:off x="4734793" y="5060373"/>
                  <a:ext cx="3429001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200" dirty="0" smtClean="0"/>
                    <a:t>Plot Number</a:t>
                  </a:r>
                  <a:endParaRPr lang="en-US" sz="4200" dirty="0"/>
                </a:p>
              </p:txBody>
            </p:sp>
            <p:grpSp>
              <p:nvGrpSpPr>
                <p:cNvPr id="7" name="Group 6"/>
                <p:cNvGrpSpPr/>
                <p:nvPr/>
              </p:nvGrpSpPr>
              <p:grpSpPr>
                <a:xfrm>
                  <a:off x="2491518" y="951014"/>
                  <a:ext cx="7276600" cy="4212477"/>
                  <a:chOff x="2491518" y="951014"/>
                  <a:chExt cx="7276600" cy="4212477"/>
                </a:xfrm>
              </p:grpSpPr>
              <p:pic>
                <p:nvPicPr>
                  <p:cNvPr id="4" name="Picture 3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6317" t="9231" b="10905"/>
                  <a:stretch/>
                </p:blipFill>
                <p:spPr>
                  <a:xfrm>
                    <a:off x="2491518" y="951014"/>
                    <a:ext cx="7276600" cy="4109361"/>
                  </a:xfrm>
                  <a:prstGeom prst="rect">
                    <a:avLst/>
                  </a:prstGeom>
                </p:spPr>
              </p:pic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3207328" y="4732604"/>
                    <a:ext cx="897082" cy="43088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200" dirty="0" smtClean="0"/>
                      <a:t>Plot 1</a:t>
                    </a:r>
                    <a:endParaRPr lang="en-US" sz="2200" dirty="0"/>
                  </a:p>
                </p:txBody>
              </p:sp>
            </p:grpSp>
            <p:sp>
              <p:nvSpPr>
                <p:cNvPr id="8" name="TextBox 7"/>
                <p:cNvSpPr txBox="1"/>
                <p:nvPr/>
              </p:nvSpPr>
              <p:spPr>
                <a:xfrm>
                  <a:off x="1094057" y="1517115"/>
                  <a:ext cx="1397461" cy="2267252"/>
                </a:xfrm>
                <a:prstGeom prst="rect">
                  <a:avLst/>
                </a:prstGeom>
                <a:solidFill>
                  <a:schemeClr val="bg1">
                    <a:alpha val="52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 smtClean="0"/>
                    <a:t>How open is canopy at each plot?</a:t>
                  </a:r>
                  <a:endParaRPr lang="en-US" sz="3200" b="1" dirty="0"/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 rot="16200000">
                <a:off x="2800915" y="3984164"/>
                <a:ext cx="15586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Less light</a:t>
                </a:r>
                <a:endParaRPr lang="en-US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 rot="16200000">
                <a:off x="2747405" y="1568177"/>
                <a:ext cx="1408668" cy="303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More light</a:t>
                </a:r>
                <a:endParaRPr lang="en-US" dirty="0"/>
              </a:p>
            </p:txBody>
          </p:sp>
        </p:grpSp>
        <p:sp>
          <p:nvSpPr>
            <p:cNvPr id="15" name="Oval 14"/>
            <p:cNvSpPr/>
            <p:nvPr/>
          </p:nvSpPr>
          <p:spPr>
            <a:xfrm>
              <a:off x="2797453" y="1913409"/>
              <a:ext cx="300402" cy="300402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074915" y="4588043"/>
              <a:ext cx="300402" cy="30040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805004" y="4976458"/>
            <a:ext cx="4036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Error bars = 95%CI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4522435" y="3459867"/>
            <a:ext cx="1465260" cy="1109964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5" idx="6"/>
          </p:cNvCxnSpPr>
          <p:nvPr/>
        </p:nvCxnSpPr>
        <p:spPr>
          <a:xfrm>
            <a:off x="3327565" y="1682700"/>
            <a:ext cx="2660130" cy="1822079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955709" y="3567486"/>
            <a:ext cx="1453343" cy="1126207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993104" y="3464435"/>
            <a:ext cx="2811900" cy="761360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6047367" y="2263421"/>
            <a:ext cx="3970229" cy="1144177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5849489" y="3391571"/>
            <a:ext cx="247291" cy="24729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322327" y="1844834"/>
            <a:ext cx="1222059" cy="2562862"/>
          </a:xfrm>
          <a:prstGeom prst="straightConnector1">
            <a:avLst/>
          </a:prstGeom>
          <a:ln w="762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326533" y="1844255"/>
            <a:ext cx="3844288" cy="2927247"/>
          </a:xfrm>
          <a:prstGeom prst="straightConnector1">
            <a:avLst/>
          </a:prstGeom>
          <a:ln w="762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368080" y="1866656"/>
            <a:ext cx="5436924" cy="2256151"/>
          </a:xfrm>
          <a:prstGeom prst="straightConnector1">
            <a:avLst/>
          </a:prstGeom>
          <a:ln w="762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356614" y="1829864"/>
            <a:ext cx="6615463" cy="370850"/>
          </a:xfrm>
          <a:prstGeom prst="straightConnector1">
            <a:avLst/>
          </a:prstGeom>
          <a:ln w="762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16" idx="6"/>
          </p:cNvCxnSpPr>
          <p:nvPr/>
        </p:nvCxnSpPr>
        <p:spPr>
          <a:xfrm flipH="1">
            <a:off x="4706521" y="4265252"/>
            <a:ext cx="3977293" cy="304580"/>
          </a:xfrm>
          <a:prstGeom prst="straightConnector1">
            <a:avLst/>
          </a:prstGeom>
          <a:ln w="7620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7494059" y="4282632"/>
            <a:ext cx="1216652" cy="382776"/>
          </a:xfrm>
          <a:prstGeom prst="straightConnector1">
            <a:avLst/>
          </a:prstGeom>
          <a:ln w="7620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8788241" y="2316238"/>
            <a:ext cx="1265951" cy="1858063"/>
          </a:xfrm>
          <a:prstGeom prst="straightConnector1">
            <a:avLst/>
          </a:prstGeom>
          <a:ln w="7620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4759434" y="2257551"/>
            <a:ext cx="5294758" cy="2195854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7494058" y="2409951"/>
            <a:ext cx="2712534" cy="2185759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4620422" y="4634450"/>
            <a:ext cx="2720574" cy="58441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800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steps in an ANOVA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150768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1) Plot raw data with boxplots &amp; histograms</a:t>
            </a:r>
          </a:p>
          <a:p>
            <a:r>
              <a:rPr lang="en-US" dirty="0" smtClean="0"/>
              <a:t>2) Plot mean values w/ confidence intervals</a:t>
            </a:r>
          </a:p>
          <a:p>
            <a:r>
              <a:rPr lang="en-US" dirty="0" smtClean="0"/>
              <a:t>3) Do </a:t>
            </a:r>
            <a:r>
              <a:rPr lang="en-US" b="1" dirty="0" smtClean="0">
                <a:solidFill>
                  <a:schemeClr val="bg1"/>
                </a:solidFill>
              </a:rPr>
              <a:t>omnibus F-test </a:t>
            </a:r>
            <a:r>
              <a:rPr lang="en-US" dirty="0" smtClean="0"/>
              <a:t>to determine if there are any significant differences</a:t>
            </a:r>
          </a:p>
          <a:p>
            <a:r>
              <a:rPr lang="en-US" dirty="0" smtClean="0"/>
              <a:t>4) If p &lt; 0.05 </a:t>
            </a:r>
            <a:r>
              <a:rPr lang="en-US" dirty="0" smtClean="0">
                <a:solidFill>
                  <a:schemeClr val="bg1"/>
                </a:solidFill>
              </a:rPr>
              <a:t>at least 1 pair </a:t>
            </a:r>
            <a:r>
              <a:rPr lang="en-US" dirty="0" smtClean="0"/>
              <a:t>of means are different (but which pair?)</a:t>
            </a:r>
          </a:p>
          <a:p>
            <a:r>
              <a:rPr lang="en-US" dirty="0"/>
              <a:t>5</a:t>
            </a:r>
            <a:r>
              <a:rPr lang="en-US" dirty="0" smtClean="0"/>
              <a:t>) Do </a:t>
            </a:r>
            <a:r>
              <a:rPr lang="en-US" b="1" dirty="0" smtClean="0">
                <a:solidFill>
                  <a:schemeClr val="bg1"/>
                </a:solidFill>
              </a:rPr>
              <a:t>pairwise comparisons </a:t>
            </a:r>
            <a:r>
              <a:rPr lang="en-US" dirty="0" smtClean="0"/>
              <a:t>using </a:t>
            </a:r>
            <a:r>
              <a:rPr lang="en-US" dirty="0" smtClean="0">
                <a:solidFill>
                  <a:schemeClr val="bg1"/>
                </a:solidFill>
              </a:rPr>
              <a:t>modified</a:t>
            </a:r>
            <a:r>
              <a:rPr lang="en-US" dirty="0" smtClean="0"/>
              <a:t> t-tests as needed</a:t>
            </a:r>
          </a:p>
          <a:p>
            <a:r>
              <a:rPr lang="en-US" dirty="0" smtClean="0"/>
              <a:t>6) </a:t>
            </a:r>
            <a:r>
              <a:rPr lang="en-US" dirty="0" smtClean="0">
                <a:solidFill>
                  <a:schemeClr val="bg1"/>
                </a:solidFill>
              </a:rPr>
              <a:t>Correct</a:t>
            </a:r>
            <a:r>
              <a:rPr lang="en-US" dirty="0" smtClean="0"/>
              <a:t> for </a:t>
            </a:r>
            <a:r>
              <a:rPr lang="en-US" b="1" dirty="0" smtClean="0">
                <a:solidFill>
                  <a:schemeClr val="bg1"/>
                </a:solidFill>
              </a:rPr>
              <a:t>multiple comparisons </a:t>
            </a:r>
            <a:r>
              <a:rPr lang="en-US" dirty="0" smtClean="0"/>
              <a:t>as needed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553661" y="5616992"/>
            <a:ext cx="106120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133808" y="5616992"/>
            <a:ext cx="31867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073787" y="4671750"/>
            <a:ext cx="31867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224061" y="4671750"/>
            <a:ext cx="118151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133808" y="3899474"/>
            <a:ext cx="179111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970756" y="3080084"/>
            <a:ext cx="228040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1867724" y="-45549"/>
            <a:ext cx="324276" cy="69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824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steps in an ANOVA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150768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1) Plot raw data with boxplots &amp; histograms</a:t>
            </a:r>
          </a:p>
          <a:p>
            <a:r>
              <a:rPr lang="en-US" dirty="0" smtClean="0"/>
              <a:t>2) Plot mean values w/ confidence intervals</a:t>
            </a:r>
          </a:p>
          <a:p>
            <a:r>
              <a:rPr lang="en-US" dirty="0" smtClean="0"/>
              <a:t>3) Do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omnibus F-test </a:t>
            </a:r>
            <a:r>
              <a:rPr lang="en-US" dirty="0" smtClean="0"/>
              <a:t>to determine if there are </a:t>
            </a:r>
            <a:r>
              <a:rPr lang="en-US" i="1" u="sng" dirty="0" smtClean="0"/>
              <a:t>any</a:t>
            </a:r>
            <a:r>
              <a:rPr lang="en-US" dirty="0" smtClean="0"/>
              <a:t> significant differences</a:t>
            </a:r>
          </a:p>
          <a:p>
            <a:r>
              <a:rPr lang="en-US" dirty="0" smtClean="0"/>
              <a:t>4) If p &lt; 0.05 </a:t>
            </a:r>
            <a:r>
              <a:rPr lang="en-US" dirty="0" smtClean="0">
                <a:solidFill>
                  <a:schemeClr val="bg1"/>
                </a:solidFill>
              </a:rPr>
              <a:t>at least 1 pair </a:t>
            </a:r>
            <a:r>
              <a:rPr lang="en-US" dirty="0" smtClean="0"/>
              <a:t>of means are different (but which pair?)</a:t>
            </a:r>
          </a:p>
          <a:p>
            <a:r>
              <a:rPr lang="en-US" dirty="0"/>
              <a:t>5</a:t>
            </a:r>
            <a:r>
              <a:rPr lang="en-US" dirty="0" smtClean="0"/>
              <a:t>) Do </a:t>
            </a:r>
            <a:r>
              <a:rPr lang="en-US" b="1" dirty="0" smtClean="0">
                <a:solidFill>
                  <a:schemeClr val="bg1"/>
                </a:solidFill>
              </a:rPr>
              <a:t>pairwise comparisons </a:t>
            </a:r>
            <a:r>
              <a:rPr lang="en-US" dirty="0" smtClean="0"/>
              <a:t>using </a:t>
            </a:r>
            <a:r>
              <a:rPr lang="en-US" dirty="0" smtClean="0">
                <a:solidFill>
                  <a:schemeClr val="bg1"/>
                </a:solidFill>
              </a:rPr>
              <a:t>modified</a:t>
            </a:r>
            <a:r>
              <a:rPr lang="en-US" dirty="0" smtClean="0"/>
              <a:t> t-tests as needed</a:t>
            </a:r>
          </a:p>
          <a:p>
            <a:r>
              <a:rPr lang="en-US" dirty="0" smtClean="0"/>
              <a:t>6) </a:t>
            </a:r>
            <a:r>
              <a:rPr lang="en-US" dirty="0" smtClean="0">
                <a:solidFill>
                  <a:schemeClr val="bg1"/>
                </a:solidFill>
              </a:rPr>
              <a:t>Correct</a:t>
            </a:r>
            <a:r>
              <a:rPr lang="en-US" dirty="0" smtClean="0"/>
              <a:t> for </a:t>
            </a:r>
            <a:r>
              <a:rPr lang="en-US" b="1" dirty="0" smtClean="0">
                <a:solidFill>
                  <a:schemeClr val="bg1"/>
                </a:solidFill>
              </a:rPr>
              <a:t>multiple comparisons </a:t>
            </a:r>
            <a:r>
              <a:rPr lang="en-US" dirty="0" smtClean="0"/>
              <a:t>as needed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553661" y="5616992"/>
            <a:ext cx="106120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133808" y="5616992"/>
            <a:ext cx="31867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970756" y="4774781"/>
            <a:ext cx="31867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069514" y="4774781"/>
            <a:ext cx="118151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133808" y="4002505"/>
            <a:ext cx="179111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970756" y="3080084"/>
            <a:ext cx="228040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92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steps in an ANOVA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150768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1) Plot raw data with boxplots &amp; histograms</a:t>
            </a:r>
          </a:p>
          <a:p>
            <a:r>
              <a:rPr lang="en-US" dirty="0" smtClean="0"/>
              <a:t>2) Plot mean values w/ confidence intervals</a:t>
            </a:r>
          </a:p>
          <a:p>
            <a:r>
              <a:rPr lang="en-US" dirty="0" smtClean="0"/>
              <a:t>3) Do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omnibus F-test </a:t>
            </a:r>
            <a:r>
              <a:rPr lang="en-US" dirty="0" smtClean="0"/>
              <a:t>to determine if there are </a:t>
            </a:r>
            <a:r>
              <a:rPr lang="en-US" i="1" u="sng" dirty="0" smtClean="0"/>
              <a:t>any</a:t>
            </a:r>
            <a:r>
              <a:rPr lang="en-US" dirty="0" smtClean="0"/>
              <a:t> significant differences</a:t>
            </a:r>
          </a:p>
          <a:p>
            <a:r>
              <a:rPr lang="en-US" dirty="0" smtClean="0"/>
              <a:t>4) If p &lt; 0.05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at least 1 pair</a:t>
            </a:r>
            <a:r>
              <a:rPr lang="en-US" dirty="0" smtClean="0"/>
              <a:t> of means are different (but which pair?)</a:t>
            </a:r>
          </a:p>
          <a:p>
            <a:r>
              <a:rPr lang="en-US" dirty="0"/>
              <a:t>5</a:t>
            </a:r>
            <a:r>
              <a:rPr lang="en-US" dirty="0" smtClean="0"/>
              <a:t>) Do </a:t>
            </a:r>
            <a:r>
              <a:rPr lang="en-US" b="1" dirty="0" smtClean="0">
                <a:solidFill>
                  <a:schemeClr val="bg1"/>
                </a:solidFill>
              </a:rPr>
              <a:t>pairwise comparisons </a:t>
            </a:r>
            <a:r>
              <a:rPr lang="en-US" dirty="0" smtClean="0"/>
              <a:t>using </a:t>
            </a:r>
            <a:r>
              <a:rPr lang="en-US" dirty="0" smtClean="0">
                <a:solidFill>
                  <a:schemeClr val="bg1"/>
                </a:solidFill>
              </a:rPr>
              <a:t>modified</a:t>
            </a:r>
            <a:r>
              <a:rPr lang="en-US" dirty="0" smtClean="0"/>
              <a:t> t-tests as needed</a:t>
            </a:r>
          </a:p>
          <a:p>
            <a:r>
              <a:rPr lang="en-US" dirty="0" smtClean="0"/>
              <a:t>6) </a:t>
            </a:r>
            <a:r>
              <a:rPr lang="en-US" dirty="0" smtClean="0">
                <a:solidFill>
                  <a:schemeClr val="bg1"/>
                </a:solidFill>
              </a:rPr>
              <a:t>Correct</a:t>
            </a:r>
            <a:r>
              <a:rPr lang="en-US" dirty="0" smtClean="0"/>
              <a:t> for </a:t>
            </a:r>
            <a:r>
              <a:rPr lang="en-US" b="1" dirty="0" smtClean="0">
                <a:solidFill>
                  <a:schemeClr val="bg1"/>
                </a:solidFill>
              </a:rPr>
              <a:t>multiple comparisons </a:t>
            </a:r>
            <a:r>
              <a:rPr lang="en-US" dirty="0" smtClean="0"/>
              <a:t>as needed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553661" y="5616992"/>
            <a:ext cx="106120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133808" y="5616992"/>
            <a:ext cx="31867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970756" y="4774781"/>
            <a:ext cx="31867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069514" y="4774781"/>
            <a:ext cx="118151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133808" y="3938110"/>
            <a:ext cx="179111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970756" y="3080084"/>
            <a:ext cx="228040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688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steps in an ANOVA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150768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1) Plot raw data with boxplots &amp; histograms</a:t>
            </a:r>
          </a:p>
          <a:p>
            <a:r>
              <a:rPr lang="en-US" dirty="0" smtClean="0"/>
              <a:t>2) Plot mean values w/ confidence intervals</a:t>
            </a:r>
          </a:p>
          <a:p>
            <a:r>
              <a:rPr lang="en-US" dirty="0" smtClean="0"/>
              <a:t>3) Do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omnibus F-test </a:t>
            </a:r>
            <a:r>
              <a:rPr lang="en-US" dirty="0" smtClean="0"/>
              <a:t>to determine if there are </a:t>
            </a:r>
            <a:r>
              <a:rPr lang="en-US" i="1" u="sng" dirty="0" smtClean="0"/>
              <a:t>any</a:t>
            </a:r>
            <a:r>
              <a:rPr lang="en-US" dirty="0" smtClean="0"/>
              <a:t> significant differences</a:t>
            </a:r>
          </a:p>
          <a:p>
            <a:r>
              <a:rPr lang="en-US" dirty="0" smtClean="0"/>
              <a:t>4) If p &lt; 0.05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at least 1 pair </a:t>
            </a:r>
            <a:r>
              <a:rPr lang="en-US" dirty="0" smtClean="0"/>
              <a:t>of means are different (but which pair?)</a:t>
            </a:r>
          </a:p>
          <a:p>
            <a:r>
              <a:rPr lang="en-US" dirty="0"/>
              <a:t>5</a:t>
            </a:r>
            <a:r>
              <a:rPr lang="en-US" dirty="0" smtClean="0"/>
              <a:t>) Do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pairwise comparisons </a:t>
            </a:r>
            <a:r>
              <a:rPr lang="en-US" dirty="0" smtClean="0"/>
              <a:t>using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modified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/>
              <a:t>t-tests as needed</a:t>
            </a:r>
          </a:p>
          <a:p>
            <a:r>
              <a:rPr lang="en-US" dirty="0" smtClean="0"/>
              <a:t>6) </a:t>
            </a:r>
            <a:r>
              <a:rPr lang="en-US" dirty="0" smtClean="0">
                <a:solidFill>
                  <a:schemeClr val="bg1"/>
                </a:solidFill>
              </a:rPr>
              <a:t>Correct</a:t>
            </a:r>
            <a:r>
              <a:rPr lang="en-US" dirty="0" smtClean="0"/>
              <a:t> for </a:t>
            </a:r>
            <a:r>
              <a:rPr lang="en-US" b="1" dirty="0" smtClean="0">
                <a:solidFill>
                  <a:schemeClr val="bg1"/>
                </a:solidFill>
              </a:rPr>
              <a:t>multiple comparisons </a:t>
            </a:r>
            <a:r>
              <a:rPr lang="en-US" dirty="0" smtClean="0"/>
              <a:t>as needed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540782" y="5616992"/>
            <a:ext cx="106120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133808" y="5616992"/>
            <a:ext cx="31867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970756" y="4774781"/>
            <a:ext cx="31867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069514" y="4774781"/>
            <a:ext cx="118151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133808" y="3925232"/>
            <a:ext cx="179111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970756" y="3080084"/>
            <a:ext cx="228040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31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steps in an ANOVA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150768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1) Plot raw data with boxplots &amp; histograms</a:t>
            </a:r>
          </a:p>
          <a:p>
            <a:r>
              <a:rPr lang="en-US" dirty="0" smtClean="0"/>
              <a:t>2) Plot mean values w/ confidence intervals</a:t>
            </a:r>
          </a:p>
          <a:p>
            <a:r>
              <a:rPr lang="en-US" dirty="0" smtClean="0"/>
              <a:t>3) Do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omnibus F-test </a:t>
            </a:r>
            <a:r>
              <a:rPr lang="en-US" dirty="0" smtClean="0"/>
              <a:t>to determine if there are </a:t>
            </a:r>
            <a:r>
              <a:rPr lang="en-US" i="1" u="sng" dirty="0" smtClean="0"/>
              <a:t>any</a:t>
            </a:r>
            <a:r>
              <a:rPr lang="en-US" dirty="0" smtClean="0"/>
              <a:t> significant differences</a:t>
            </a:r>
          </a:p>
          <a:p>
            <a:r>
              <a:rPr lang="en-US" dirty="0" smtClean="0"/>
              <a:t>4) If p &lt; 0.05 at least 1 pair of means are different (but which pair?)</a:t>
            </a:r>
          </a:p>
          <a:p>
            <a:r>
              <a:rPr lang="en-US" dirty="0"/>
              <a:t>5</a:t>
            </a:r>
            <a:r>
              <a:rPr lang="en-US" dirty="0" smtClean="0"/>
              <a:t>) Do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pairwise comparisons </a:t>
            </a:r>
            <a:r>
              <a:rPr lang="en-US" dirty="0" smtClean="0"/>
              <a:t>using modified t-tests as needed</a:t>
            </a:r>
          </a:p>
          <a:p>
            <a:r>
              <a:rPr lang="en-US" dirty="0" smtClean="0"/>
              <a:t>6) Correct for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multiple comparisons </a:t>
            </a:r>
            <a:r>
              <a:rPr lang="en-US" dirty="0" smtClean="0"/>
              <a:t>as needed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566540" y="5526840"/>
            <a:ext cx="106120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133808" y="5526840"/>
            <a:ext cx="31867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970756" y="4774781"/>
            <a:ext cx="31867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069514" y="4774781"/>
            <a:ext cx="118151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133808" y="3950989"/>
            <a:ext cx="179111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970756" y="3080084"/>
            <a:ext cx="228040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87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steps in an ANOVA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150768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1) Plot raw data with boxplots &amp; histograms</a:t>
            </a:r>
          </a:p>
          <a:p>
            <a:r>
              <a:rPr lang="en-US" dirty="0" smtClean="0"/>
              <a:t>2) Plot mean values w/ confidence intervals</a:t>
            </a:r>
          </a:p>
          <a:p>
            <a:r>
              <a:rPr lang="en-US" dirty="0" smtClean="0"/>
              <a:t>3) Do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omnibus F-test </a:t>
            </a:r>
            <a:r>
              <a:rPr lang="en-US" dirty="0" smtClean="0"/>
              <a:t>to determine if there are </a:t>
            </a:r>
            <a:r>
              <a:rPr lang="en-US" i="1" u="sng" dirty="0" smtClean="0"/>
              <a:t>any</a:t>
            </a:r>
            <a:r>
              <a:rPr lang="en-US" dirty="0" smtClean="0"/>
              <a:t> significant differences</a:t>
            </a:r>
          </a:p>
          <a:p>
            <a:r>
              <a:rPr lang="en-US" dirty="0" smtClean="0"/>
              <a:t>4) If p &lt; 0.05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at least 1 pair </a:t>
            </a:r>
            <a:r>
              <a:rPr lang="en-US" dirty="0" smtClean="0"/>
              <a:t>of means are different (but which pair?)</a:t>
            </a:r>
          </a:p>
          <a:p>
            <a:r>
              <a:rPr lang="en-US" dirty="0"/>
              <a:t>5</a:t>
            </a:r>
            <a:r>
              <a:rPr lang="en-US" dirty="0" smtClean="0"/>
              <a:t>) Do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pairwise comparisons </a:t>
            </a:r>
            <a:r>
              <a:rPr lang="en-US" dirty="0" smtClean="0"/>
              <a:t>using modified t-tests as needed</a:t>
            </a:r>
          </a:p>
          <a:p>
            <a:r>
              <a:rPr lang="en-US" dirty="0" smtClean="0"/>
              <a:t>6) Correct for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multiple comparisons </a:t>
            </a:r>
            <a:r>
              <a:rPr lang="en-US" dirty="0" smtClean="0"/>
              <a:t>as needed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7988968" y="3080084"/>
            <a:ext cx="51334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7988968" y="4002505"/>
            <a:ext cx="51334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553661" y="5526840"/>
            <a:ext cx="106120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133808" y="5554401"/>
            <a:ext cx="31867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970756" y="4774781"/>
            <a:ext cx="31867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069514" y="4774781"/>
            <a:ext cx="118151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133808" y="3873716"/>
            <a:ext cx="179111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970756" y="3080084"/>
            <a:ext cx="228040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211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upload.wikimedia.org/wikipedia/commons/thumb/8/80/Nikon_1_V1_%2B_Fisheye_FC-E9_01.jpg/1024px-Nikon_1_V1_%2B_Fisheye_FC-E9_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74" y="3066411"/>
            <a:ext cx="4781511" cy="379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18209" y="0"/>
            <a:ext cx="67681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600" dirty="0" smtClean="0"/>
              <a:t>Fisheye photographs &amp; canopy closure</a:t>
            </a:r>
          </a:p>
          <a:p>
            <a:pPr algn="ctr"/>
            <a:r>
              <a:rPr lang="en-US" sz="5600" dirty="0" smtClean="0"/>
              <a:t>(hemispheric photo)</a:t>
            </a:r>
            <a:endParaRPr lang="en-US" sz="5600" dirty="0"/>
          </a:p>
        </p:txBody>
      </p:sp>
      <p:grpSp>
        <p:nvGrpSpPr>
          <p:cNvPr id="5" name="Group 4"/>
          <p:cNvGrpSpPr/>
          <p:nvPr/>
        </p:nvGrpSpPr>
        <p:grpSpPr>
          <a:xfrm>
            <a:off x="6813049" y="0"/>
            <a:ext cx="3367207" cy="6858000"/>
            <a:chOff x="6813049" y="-931647"/>
            <a:chExt cx="3824636" cy="7789647"/>
          </a:xfrm>
        </p:grpSpPr>
        <p:pic>
          <p:nvPicPr>
            <p:cNvPr id="1030" name="Picture 6" descr="http://journals.plos.org/plosone/article/figure/image?size=large&amp;id=10.1371/journal.pone.0111924.g001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954"/>
            <a:stretch/>
          </p:blipFill>
          <p:spPr bwMode="auto">
            <a:xfrm>
              <a:off x="6813049" y="2958476"/>
              <a:ext cx="3824636" cy="3899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http://journals.plos.org/plosone/article/figure/image?size=large&amp;id=10.1371/journal.pone.0111924.g001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38"/>
            <a:stretch/>
          </p:blipFill>
          <p:spPr bwMode="auto">
            <a:xfrm>
              <a:off x="6813049" y="-931647"/>
              <a:ext cx="3824636" cy="3841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Isosceles Triangle 9"/>
          <p:cNvSpPr/>
          <p:nvPr/>
        </p:nvSpPr>
        <p:spPr>
          <a:xfrm rot="10800000">
            <a:off x="10443411" y="225310"/>
            <a:ext cx="1562257" cy="6476826"/>
          </a:xfrm>
          <a:prstGeom prst="triangle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59000">
                <a:srgbClr val="FFC000"/>
              </a:gs>
              <a:gs pos="83000">
                <a:srgbClr val="FFFF00"/>
              </a:gs>
              <a:gs pos="100000">
                <a:srgbClr val="FFFF00"/>
              </a:gs>
            </a:gsLst>
            <a:lin ang="5400000" scaled="1"/>
          </a:gra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rot="5400000">
            <a:off x="7395411" y="592974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dirty="0" err="1" smtClean="0">
                <a:solidFill>
                  <a:srgbClr val="333333"/>
                </a:solidFill>
                <a:effectLst/>
                <a:latin typeface="albert"/>
              </a:rPr>
              <a:t>Glathorn</a:t>
            </a:r>
            <a:r>
              <a:rPr lang="en-US" b="0" i="0" dirty="0" smtClean="0">
                <a:solidFill>
                  <a:srgbClr val="333333"/>
                </a:solidFill>
                <a:effectLst/>
                <a:latin typeface="albert"/>
              </a:rPr>
              <a:t> &amp; </a:t>
            </a:r>
            <a:r>
              <a:rPr lang="en-US" dirty="0" err="1" smtClean="0"/>
              <a:t>Beckschäfer</a:t>
            </a:r>
            <a:r>
              <a:rPr lang="en-US" dirty="0" smtClean="0"/>
              <a:t> 2014 PLOS</a:t>
            </a:r>
            <a:endParaRPr lang="en-US" b="0" i="0" dirty="0">
              <a:solidFill>
                <a:srgbClr val="333333"/>
              </a:solidFill>
              <a:effectLst/>
              <a:latin typeface="alber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005668" y="-45549"/>
            <a:ext cx="186332" cy="69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4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steps in an ANOVA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150768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1) Plot raw data with boxplots &amp; histograms</a:t>
            </a:r>
          </a:p>
          <a:p>
            <a:r>
              <a:rPr lang="en-US" dirty="0" smtClean="0"/>
              <a:t>2) Plot mean values w/ confidence intervals</a:t>
            </a:r>
          </a:p>
          <a:p>
            <a:r>
              <a:rPr lang="en-US" dirty="0" smtClean="0"/>
              <a:t>3) Do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omnibus F-test </a:t>
            </a:r>
            <a:r>
              <a:rPr lang="en-US" dirty="0" smtClean="0"/>
              <a:t>to determine if there are </a:t>
            </a:r>
            <a:r>
              <a:rPr lang="en-US" i="1" u="sng" dirty="0" smtClean="0"/>
              <a:t>any</a:t>
            </a:r>
            <a:r>
              <a:rPr lang="en-US" dirty="0" smtClean="0"/>
              <a:t> significant differences</a:t>
            </a:r>
          </a:p>
          <a:p>
            <a:r>
              <a:rPr lang="en-US" dirty="0" smtClean="0"/>
              <a:t>4) If p &lt; 0.05 at least 1 pair of means are different (but which pair?)</a:t>
            </a:r>
          </a:p>
          <a:p>
            <a:r>
              <a:rPr lang="en-US" dirty="0"/>
              <a:t>5</a:t>
            </a:r>
            <a:r>
              <a:rPr lang="en-US" dirty="0" smtClean="0"/>
              <a:t>) Do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pairwise comparisons </a:t>
            </a:r>
            <a:r>
              <a:rPr lang="en-US" dirty="0" smtClean="0"/>
              <a:t>using modified t-tests as needed</a:t>
            </a:r>
          </a:p>
          <a:p>
            <a:r>
              <a:rPr lang="en-US" dirty="0" smtClean="0"/>
              <a:t>6) Correct for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multiple comparisons </a:t>
            </a:r>
            <a:r>
              <a:rPr lang="en-US" dirty="0" smtClean="0"/>
              <a:t>as needed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7988968" y="3080084"/>
            <a:ext cx="51334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616197" y="930442"/>
            <a:ext cx="3463508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This is how your book &amp; </a:t>
            </a:r>
            <a:r>
              <a:rPr lang="en-US" sz="3200" u="sng" dirty="0" smtClean="0"/>
              <a:t>many others</a:t>
            </a:r>
            <a:r>
              <a:rPr lang="en-US" sz="3200" dirty="0" smtClean="0"/>
              <a:t> do things</a:t>
            </a:r>
          </a:p>
          <a:p>
            <a:r>
              <a:rPr lang="en-US" sz="3200" dirty="0" smtClean="0"/>
              <a:t>-This is how I’m doing things      (and so should you)</a:t>
            </a:r>
          </a:p>
          <a:p>
            <a:r>
              <a:rPr lang="en-US" sz="3200" dirty="0" smtClean="0"/>
              <a:t>-There </a:t>
            </a:r>
            <a:r>
              <a:rPr lang="en-US" sz="3200" u="sng" dirty="0" smtClean="0"/>
              <a:t>is</a:t>
            </a:r>
            <a:r>
              <a:rPr lang="en-US" sz="3200" dirty="0" smtClean="0"/>
              <a:t> debate whether this step is really necessary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7988968" y="4002505"/>
            <a:ext cx="51334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553661" y="5567280"/>
            <a:ext cx="106120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133808" y="5567280"/>
            <a:ext cx="31867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970756" y="4774781"/>
            <a:ext cx="31867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069514" y="4774781"/>
            <a:ext cx="118151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133808" y="3886595"/>
            <a:ext cx="179111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970756" y="3080084"/>
            <a:ext cx="228040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923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8441"/>
          <a:stretch/>
        </p:blipFill>
        <p:spPr>
          <a:xfrm>
            <a:off x="0" y="572463"/>
            <a:ext cx="10947181" cy="3868534"/>
          </a:xfrm>
          <a:prstGeom prst="rect">
            <a:avLst/>
          </a:prstGeom>
        </p:spPr>
      </p:pic>
      <p:sp>
        <p:nvSpPr>
          <p:cNvPr id="5" name="AutoShape 4" descr="Behavioral Ecolog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1548"/>
            <a:ext cx="4248150" cy="7905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016208" y="-45549"/>
            <a:ext cx="175792" cy="69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077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-244475"/>
            <a:ext cx="10515600" cy="1325563"/>
          </a:xfrm>
        </p:spPr>
        <p:txBody>
          <a:bodyPr/>
          <a:lstStyle/>
          <a:p>
            <a:r>
              <a:rPr lang="en-US" dirty="0" smtClean="0"/>
              <a:t>2 Types of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pairwise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/>
              <a:t>comparisons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49180" y="669132"/>
            <a:ext cx="5548395" cy="82391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“</a:t>
            </a:r>
            <a:r>
              <a:rPr lang="en-US" sz="3200" dirty="0" smtClean="0">
                <a:solidFill>
                  <a:schemeClr val="bg1"/>
                </a:solidFill>
              </a:rPr>
              <a:t>Planned Comparisons</a:t>
            </a:r>
            <a:r>
              <a:rPr lang="en-US" sz="3200" dirty="0" smtClean="0"/>
              <a:t>”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49180" y="1493043"/>
            <a:ext cx="5548396" cy="5100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These comparisons are/were:</a:t>
            </a:r>
          </a:p>
          <a:p>
            <a:r>
              <a:rPr lang="en-US" b="1" u="sng" dirty="0" smtClean="0">
                <a:solidFill>
                  <a:schemeClr val="bg1"/>
                </a:solidFill>
              </a:rPr>
              <a:t>planned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/>
              <a:t>before the study was conducted (</a:t>
            </a:r>
            <a:r>
              <a:rPr lang="en-US" dirty="0" err="1" smtClean="0"/>
              <a:t>eg</a:t>
            </a:r>
            <a:r>
              <a:rPr lang="en-US" dirty="0" smtClean="0"/>
              <a:t>, placebo vs. drug)</a:t>
            </a:r>
          </a:p>
          <a:p>
            <a:r>
              <a:rPr lang="en-US" dirty="0" smtClean="0"/>
              <a:t>Those that determined how the study was designed</a:t>
            </a:r>
          </a:p>
          <a:p>
            <a:r>
              <a:rPr lang="en-US" dirty="0" smtClean="0"/>
              <a:t>Usually much </a:t>
            </a:r>
            <a:r>
              <a:rPr lang="en-US" u="sng" dirty="0" smtClean="0">
                <a:solidFill>
                  <a:schemeClr val="bg1"/>
                </a:solidFill>
              </a:rPr>
              <a:t>fewer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/>
              <a:t>in number than all possible comparisons</a:t>
            </a:r>
          </a:p>
          <a:p>
            <a:r>
              <a:rPr lang="en-US" dirty="0" smtClean="0"/>
              <a:t>Often comparisons between a </a:t>
            </a:r>
            <a:r>
              <a:rPr lang="en-US" b="1" dirty="0" smtClean="0">
                <a:solidFill>
                  <a:schemeClr val="bg1"/>
                </a:solidFill>
              </a:rPr>
              <a:t>control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 err="1" smtClean="0"/>
              <a:t>eg</a:t>
            </a:r>
            <a:r>
              <a:rPr lang="en-US" dirty="0" smtClean="0"/>
              <a:t>. Placebo) &amp; </a:t>
            </a:r>
            <a:r>
              <a:rPr lang="en-US" b="1" dirty="0" smtClean="0">
                <a:solidFill>
                  <a:schemeClr val="bg1"/>
                </a:solidFill>
              </a:rPr>
              <a:t>several treatments</a:t>
            </a:r>
            <a:r>
              <a:rPr lang="en-US" b="1" dirty="0" smtClean="0"/>
              <a:t> </a:t>
            </a:r>
            <a:r>
              <a:rPr lang="en-US" dirty="0" smtClean="0"/>
              <a:t>(drug.1,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drug.2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7030A0"/>
                </a:solidFill>
              </a:rPr>
              <a:t>drug.3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084887" y="669132"/>
            <a:ext cx="5357812" cy="82391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“</a:t>
            </a:r>
            <a:r>
              <a:rPr lang="en-US" sz="3200" u="sng" dirty="0" smtClean="0">
                <a:solidFill>
                  <a:schemeClr val="bg1"/>
                </a:solidFill>
              </a:rPr>
              <a:t>Un</a:t>
            </a:r>
            <a:r>
              <a:rPr lang="en-US" sz="3200" dirty="0" smtClean="0">
                <a:solidFill>
                  <a:schemeClr val="bg1"/>
                </a:solidFill>
              </a:rPr>
              <a:t>-planned comparisons</a:t>
            </a:r>
            <a:r>
              <a:rPr lang="en-US" sz="3200" dirty="0" smtClean="0"/>
              <a:t>”</a:t>
            </a:r>
            <a:endParaRPr lang="en-US" sz="32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084886" y="1493044"/>
            <a:ext cx="5561681" cy="463504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These are Usually used to test hypotheses the come up </a:t>
            </a:r>
            <a:r>
              <a:rPr lang="en-US" b="1" u="sng" dirty="0" smtClean="0">
                <a:solidFill>
                  <a:schemeClr val="bg1"/>
                </a:solidFill>
              </a:rPr>
              <a:t>AFTER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/>
              <a:t>the data were collected and/or analyses began 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., both </a:t>
            </a:r>
            <a:r>
              <a:rPr lang="en-US" b="1" dirty="0" smtClean="0">
                <a:solidFill>
                  <a:srgbClr val="00B0F0"/>
                </a:solidFill>
              </a:rPr>
              <a:t>drug.2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 smtClean="0"/>
              <a:t>&amp; </a:t>
            </a:r>
            <a:r>
              <a:rPr lang="en-US" b="1" dirty="0" smtClean="0">
                <a:solidFill>
                  <a:srgbClr val="7030A0"/>
                </a:solidFill>
              </a:rPr>
              <a:t>drug.3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smtClean="0"/>
              <a:t>decrease blood pressure.  Is the effect of </a:t>
            </a:r>
            <a:r>
              <a:rPr lang="en-US" b="1" dirty="0" smtClean="0">
                <a:solidFill>
                  <a:srgbClr val="00B0F0"/>
                </a:solidFill>
              </a:rPr>
              <a:t>drug.2</a:t>
            </a:r>
            <a:r>
              <a:rPr lang="en-US" dirty="0" smtClean="0"/>
              <a:t> &gt; </a:t>
            </a:r>
            <a:r>
              <a:rPr lang="en-US" b="1" dirty="0" smtClean="0">
                <a:solidFill>
                  <a:srgbClr val="7030A0"/>
                </a:solidFill>
              </a:rPr>
              <a:t>drug.3</a:t>
            </a:r>
            <a:r>
              <a:rPr lang="en-US" dirty="0" smtClean="0"/>
              <a:t>?</a:t>
            </a:r>
          </a:p>
          <a:p>
            <a:r>
              <a:rPr lang="en-US" dirty="0" smtClean="0"/>
              <a:t>These can often be large in number</a:t>
            </a:r>
          </a:p>
          <a:p>
            <a:r>
              <a:rPr lang="en-US" dirty="0" smtClean="0"/>
              <a:t>Often called “</a:t>
            </a:r>
            <a:r>
              <a:rPr lang="en-US" b="1" u="sng" dirty="0" smtClean="0">
                <a:solidFill>
                  <a:schemeClr val="bg1"/>
                </a:solidFill>
              </a:rPr>
              <a:t>data dredging</a:t>
            </a:r>
            <a:r>
              <a:rPr lang="en-US" dirty="0" smtClean="0"/>
              <a:t>” or “</a:t>
            </a:r>
            <a:r>
              <a:rPr lang="en-US" b="1" u="sng" dirty="0" smtClean="0">
                <a:solidFill>
                  <a:schemeClr val="bg1"/>
                </a:solidFill>
              </a:rPr>
              <a:t>fishing</a:t>
            </a:r>
            <a:r>
              <a:rPr lang="en-US" dirty="0" smtClean="0"/>
              <a:t>.”</a:t>
            </a:r>
          </a:p>
          <a:p>
            <a:r>
              <a:rPr lang="en-US" dirty="0" smtClean="0"/>
              <a:t>Often result in </a:t>
            </a:r>
            <a:r>
              <a:rPr lang="en-US" b="1" dirty="0" smtClean="0"/>
              <a:t>after-the-fact</a:t>
            </a:r>
            <a:r>
              <a:rPr lang="en-US" dirty="0" smtClean="0"/>
              <a:t> explanations (“</a:t>
            </a:r>
            <a:r>
              <a:rPr lang="en-US" b="1" u="sng" dirty="0" smtClean="0">
                <a:solidFill>
                  <a:schemeClr val="bg1"/>
                </a:solidFill>
              </a:rPr>
              <a:t>hand waving</a:t>
            </a:r>
            <a:r>
              <a:rPr lang="en-US" dirty="0" smtClean="0"/>
              <a:t>”)</a:t>
            </a:r>
          </a:p>
          <a:p>
            <a:r>
              <a:rPr lang="en-US" dirty="0" smtClean="0"/>
              <a:t>Should best be considered as </a:t>
            </a:r>
            <a:r>
              <a:rPr lang="en-US" b="1" u="sng" dirty="0" smtClean="0">
                <a:solidFill>
                  <a:schemeClr val="bg1"/>
                </a:solidFill>
              </a:rPr>
              <a:t>exploratory analyses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/>
              <a:t>that should be followed up by a new study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016208" y="-45549"/>
            <a:ext cx="175792" cy="69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95409" y="1478128"/>
            <a:ext cx="36840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350251" y="1478128"/>
            <a:ext cx="41412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39788" y="2384507"/>
            <a:ext cx="11333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804946" y="4189243"/>
            <a:ext cx="7564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9788" y="5432506"/>
            <a:ext cx="9248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200609" y="5432506"/>
            <a:ext cx="9248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39788" y="5889706"/>
            <a:ext cx="1646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494504" y="2095748"/>
            <a:ext cx="884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122904" y="4255665"/>
            <a:ext cx="1646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545262" y="4233855"/>
            <a:ext cx="8974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291347" y="4947729"/>
            <a:ext cx="16387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0007851" y="5394654"/>
            <a:ext cx="16387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484188" y="5659349"/>
            <a:ext cx="10716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407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-244475"/>
            <a:ext cx="10515600" cy="1325563"/>
          </a:xfrm>
        </p:spPr>
        <p:txBody>
          <a:bodyPr/>
          <a:lstStyle/>
          <a:p>
            <a:r>
              <a:rPr lang="en-US" dirty="0" smtClean="0"/>
              <a:t>2 Types of pairwise comparisons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49180" y="669132"/>
            <a:ext cx="5548395" cy="82391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“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Planned Comparisons</a:t>
            </a:r>
            <a:r>
              <a:rPr lang="en-US" sz="3200" dirty="0" smtClean="0"/>
              <a:t>”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49180" y="1493043"/>
            <a:ext cx="5548396" cy="5100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These comparisons are/were:</a:t>
            </a:r>
          </a:p>
          <a:p>
            <a:r>
              <a:rPr lang="en-US" b="1" u="sng" dirty="0" smtClean="0">
                <a:solidFill>
                  <a:schemeClr val="bg1"/>
                </a:solidFill>
              </a:rPr>
              <a:t>planned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/>
              <a:t>before the study was conducted (</a:t>
            </a:r>
            <a:r>
              <a:rPr lang="en-US" dirty="0" err="1" smtClean="0"/>
              <a:t>eg</a:t>
            </a:r>
            <a:r>
              <a:rPr lang="en-US" dirty="0" smtClean="0"/>
              <a:t>, placebo vs. drug)</a:t>
            </a:r>
          </a:p>
          <a:p>
            <a:r>
              <a:rPr lang="en-US" dirty="0" smtClean="0"/>
              <a:t>Those that determined how the study was designed</a:t>
            </a:r>
          </a:p>
          <a:p>
            <a:r>
              <a:rPr lang="en-US" dirty="0" smtClean="0"/>
              <a:t>Usually much </a:t>
            </a:r>
            <a:r>
              <a:rPr lang="en-US" u="sng" dirty="0" smtClean="0">
                <a:solidFill>
                  <a:schemeClr val="bg1"/>
                </a:solidFill>
              </a:rPr>
              <a:t>fewer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/>
              <a:t>in number than all possible comparisons</a:t>
            </a:r>
          </a:p>
          <a:p>
            <a:r>
              <a:rPr lang="en-US" dirty="0" smtClean="0"/>
              <a:t>Often comparisons between a </a:t>
            </a:r>
            <a:r>
              <a:rPr lang="en-US" b="1" dirty="0" smtClean="0">
                <a:solidFill>
                  <a:schemeClr val="bg1"/>
                </a:solidFill>
              </a:rPr>
              <a:t>control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 err="1" smtClean="0"/>
              <a:t>eg</a:t>
            </a:r>
            <a:r>
              <a:rPr lang="en-US" dirty="0" smtClean="0"/>
              <a:t>. Placebo) &amp; </a:t>
            </a:r>
            <a:r>
              <a:rPr lang="en-US" b="1" dirty="0" smtClean="0">
                <a:solidFill>
                  <a:schemeClr val="bg1"/>
                </a:solidFill>
              </a:rPr>
              <a:t>several treatments</a:t>
            </a:r>
            <a:r>
              <a:rPr lang="en-US" b="1" dirty="0" smtClean="0"/>
              <a:t> </a:t>
            </a:r>
            <a:r>
              <a:rPr lang="en-US" dirty="0" smtClean="0"/>
              <a:t>(drug.1,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drug.2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7030A0"/>
                </a:solidFill>
              </a:rPr>
              <a:t>drug.3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084887" y="669132"/>
            <a:ext cx="5357812" cy="82391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“</a:t>
            </a:r>
            <a:r>
              <a:rPr lang="en-US" sz="3200" u="sng" dirty="0" smtClean="0">
                <a:solidFill>
                  <a:schemeClr val="bg1"/>
                </a:solidFill>
              </a:rPr>
              <a:t>Un</a:t>
            </a:r>
            <a:r>
              <a:rPr lang="en-US" sz="3200" dirty="0" smtClean="0">
                <a:solidFill>
                  <a:schemeClr val="bg1"/>
                </a:solidFill>
              </a:rPr>
              <a:t>-planned comparisons</a:t>
            </a:r>
            <a:r>
              <a:rPr lang="en-US" sz="3200" dirty="0" smtClean="0"/>
              <a:t>”</a:t>
            </a:r>
            <a:endParaRPr lang="en-US" sz="32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084886" y="1493044"/>
            <a:ext cx="5561681" cy="463504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These are Usually used to test hypotheses the come up </a:t>
            </a:r>
            <a:r>
              <a:rPr lang="en-US" b="1" u="sng" dirty="0" smtClean="0">
                <a:solidFill>
                  <a:schemeClr val="bg1"/>
                </a:solidFill>
              </a:rPr>
              <a:t>AFTER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/>
              <a:t>the data were collected and/or analyses began 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., both </a:t>
            </a:r>
            <a:r>
              <a:rPr lang="en-US" b="1" dirty="0" smtClean="0">
                <a:solidFill>
                  <a:srgbClr val="00B0F0"/>
                </a:solidFill>
              </a:rPr>
              <a:t>drug.2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 smtClean="0"/>
              <a:t>&amp; </a:t>
            </a:r>
            <a:r>
              <a:rPr lang="en-US" b="1" dirty="0" smtClean="0">
                <a:solidFill>
                  <a:srgbClr val="7030A0"/>
                </a:solidFill>
              </a:rPr>
              <a:t>drug.3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smtClean="0"/>
              <a:t>decrease blood pressure.  Is the effect of </a:t>
            </a:r>
            <a:r>
              <a:rPr lang="en-US" b="1" dirty="0" smtClean="0">
                <a:solidFill>
                  <a:srgbClr val="00B0F0"/>
                </a:solidFill>
              </a:rPr>
              <a:t>drug.2</a:t>
            </a:r>
            <a:r>
              <a:rPr lang="en-US" dirty="0" smtClean="0"/>
              <a:t> &gt; </a:t>
            </a:r>
            <a:r>
              <a:rPr lang="en-US" b="1" dirty="0" smtClean="0">
                <a:solidFill>
                  <a:srgbClr val="7030A0"/>
                </a:solidFill>
              </a:rPr>
              <a:t>drug.3</a:t>
            </a:r>
            <a:r>
              <a:rPr lang="en-US" dirty="0" smtClean="0"/>
              <a:t>?</a:t>
            </a:r>
          </a:p>
          <a:p>
            <a:r>
              <a:rPr lang="en-US" dirty="0" smtClean="0"/>
              <a:t>These can often be large in number</a:t>
            </a:r>
          </a:p>
          <a:p>
            <a:r>
              <a:rPr lang="en-US" dirty="0" smtClean="0"/>
              <a:t>Often called “</a:t>
            </a:r>
            <a:r>
              <a:rPr lang="en-US" b="1" u="sng" dirty="0" smtClean="0">
                <a:solidFill>
                  <a:schemeClr val="bg1"/>
                </a:solidFill>
              </a:rPr>
              <a:t>data dredging</a:t>
            </a:r>
            <a:r>
              <a:rPr lang="en-US" dirty="0" smtClean="0"/>
              <a:t>” or “</a:t>
            </a:r>
            <a:r>
              <a:rPr lang="en-US" b="1" u="sng" dirty="0" smtClean="0">
                <a:solidFill>
                  <a:schemeClr val="bg1"/>
                </a:solidFill>
              </a:rPr>
              <a:t>fishing</a:t>
            </a:r>
            <a:r>
              <a:rPr lang="en-US" dirty="0" smtClean="0"/>
              <a:t>.”</a:t>
            </a:r>
          </a:p>
          <a:p>
            <a:r>
              <a:rPr lang="en-US" dirty="0" smtClean="0"/>
              <a:t>Often result in </a:t>
            </a:r>
            <a:r>
              <a:rPr lang="en-US" b="1" dirty="0" smtClean="0"/>
              <a:t>after-the-fact</a:t>
            </a:r>
            <a:r>
              <a:rPr lang="en-US" dirty="0" smtClean="0"/>
              <a:t> explanations (“</a:t>
            </a:r>
            <a:r>
              <a:rPr lang="en-US" b="1" u="sng" dirty="0" smtClean="0">
                <a:solidFill>
                  <a:schemeClr val="bg1"/>
                </a:solidFill>
              </a:rPr>
              <a:t>hand waving</a:t>
            </a:r>
            <a:r>
              <a:rPr lang="en-US" dirty="0" smtClean="0"/>
              <a:t>”)</a:t>
            </a:r>
          </a:p>
          <a:p>
            <a:r>
              <a:rPr lang="en-US" dirty="0" smtClean="0"/>
              <a:t>Should best be considered as </a:t>
            </a:r>
            <a:r>
              <a:rPr lang="en-US" b="1" u="sng" dirty="0" smtClean="0">
                <a:solidFill>
                  <a:schemeClr val="bg1"/>
                </a:solidFill>
              </a:rPr>
              <a:t>exploratory analyses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/>
              <a:t>that should be followed up by a new study</a:t>
            </a:r>
          </a:p>
          <a:p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44483" y="1387976"/>
            <a:ext cx="36840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350251" y="1478128"/>
            <a:ext cx="41412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39788" y="2384507"/>
            <a:ext cx="11333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804946" y="4189243"/>
            <a:ext cx="7564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9788" y="5432506"/>
            <a:ext cx="9248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200609" y="5432506"/>
            <a:ext cx="9248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39788" y="5889706"/>
            <a:ext cx="1646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494504" y="2095748"/>
            <a:ext cx="884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122904" y="4255665"/>
            <a:ext cx="1646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545262" y="4233855"/>
            <a:ext cx="8974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291347" y="4947729"/>
            <a:ext cx="16387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0007851" y="5394654"/>
            <a:ext cx="16387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484188" y="5659349"/>
            <a:ext cx="10716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919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-244475"/>
            <a:ext cx="10515600" cy="1325563"/>
          </a:xfrm>
        </p:spPr>
        <p:txBody>
          <a:bodyPr/>
          <a:lstStyle/>
          <a:p>
            <a:r>
              <a:rPr lang="en-US" dirty="0" smtClean="0"/>
              <a:t>2 Types of pairwise comparisons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49180" y="669132"/>
            <a:ext cx="5548395" cy="82391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“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Planned Comparisons</a:t>
            </a:r>
            <a:r>
              <a:rPr lang="en-US" sz="3200" dirty="0" smtClean="0"/>
              <a:t>”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49180" y="1493043"/>
            <a:ext cx="5548396" cy="5100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These comparisons are/were:</a:t>
            </a:r>
          </a:p>
          <a:p>
            <a:r>
              <a:rPr lang="en-US" b="1" u="sng" dirty="0" smtClean="0">
                <a:solidFill>
                  <a:schemeClr val="bg1"/>
                </a:solidFill>
              </a:rPr>
              <a:t>planned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/>
              <a:t>before the study was conducted (</a:t>
            </a:r>
            <a:r>
              <a:rPr lang="en-US" dirty="0" err="1" smtClean="0"/>
              <a:t>eg</a:t>
            </a:r>
            <a:r>
              <a:rPr lang="en-US" dirty="0" smtClean="0"/>
              <a:t>, placebo vs. drug)</a:t>
            </a:r>
          </a:p>
          <a:p>
            <a:r>
              <a:rPr lang="en-US" dirty="0" smtClean="0"/>
              <a:t>Those that determined how the study was designed</a:t>
            </a:r>
          </a:p>
          <a:p>
            <a:r>
              <a:rPr lang="en-US" dirty="0" smtClean="0"/>
              <a:t>Usually much </a:t>
            </a:r>
            <a:r>
              <a:rPr lang="en-US" u="sng" dirty="0" smtClean="0">
                <a:solidFill>
                  <a:schemeClr val="bg1"/>
                </a:solidFill>
              </a:rPr>
              <a:t>fewer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/>
              <a:t>in number than all possible comparisons</a:t>
            </a:r>
          </a:p>
          <a:p>
            <a:r>
              <a:rPr lang="en-US" dirty="0" smtClean="0"/>
              <a:t>Often comparisons between a </a:t>
            </a:r>
            <a:r>
              <a:rPr lang="en-US" b="1" dirty="0" smtClean="0">
                <a:solidFill>
                  <a:schemeClr val="bg1"/>
                </a:solidFill>
              </a:rPr>
              <a:t>control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 err="1" smtClean="0"/>
              <a:t>eg</a:t>
            </a:r>
            <a:r>
              <a:rPr lang="en-US" dirty="0" smtClean="0"/>
              <a:t>. Placebo) &amp; </a:t>
            </a:r>
            <a:r>
              <a:rPr lang="en-US" b="1" dirty="0" smtClean="0">
                <a:solidFill>
                  <a:schemeClr val="bg1"/>
                </a:solidFill>
              </a:rPr>
              <a:t>several treatments</a:t>
            </a:r>
            <a:r>
              <a:rPr lang="en-US" b="1" dirty="0" smtClean="0"/>
              <a:t> </a:t>
            </a:r>
            <a:r>
              <a:rPr lang="en-US" dirty="0" smtClean="0"/>
              <a:t>(drug.1,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drug.2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7030A0"/>
                </a:solidFill>
              </a:rPr>
              <a:t>drug.3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084887" y="669132"/>
            <a:ext cx="5357812" cy="82391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“</a:t>
            </a:r>
            <a:r>
              <a:rPr lang="en-US" sz="3200" u="sng" dirty="0" smtClean="0">
                <a:solidFill>
                  <a:schemeClr val="accent2">
                    <a:lumMod val="75000"/>
                  </a:schemeClr>
                </a:solidFill>
              </a:rPr>
              <a:t>Un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-planned comparisons</a:t>
            </a:r>
            <a:r>
              <a:rPr lang="en-US" sz="3200" dirty="0" smtClean="0"/>
              <a:t>”</a:t>
            </a:r>
            <a:endParaRPr lang="en-US" sz="32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084886" y="1493044"/>
            <a:ext cx="5561681" cy="463504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These are Usually used to test hypotheses the come up </a:t>
            </a:r>
            <a:r>
              <a:rPr lang="en-US" b="1" u="sng" dirty="0" smtClean="0">
                <a:solidFill>
                  <a:schemeClr val="bg1"/>
                </a:solidFill>
              </a:rPr>
              <a:t>AFTER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/>
              <a:t>the data were collected and/or analyses began 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., both </a:t>
            </a:r>
            <a:r>
              <a:rPr lang="en-US" b="1" dirty="0" smtClean="0">
                <a:solidFill>
                  <a:srgbClr val="00B0F0"/>
                </a:solidFill>
              </a:rPr>
              <a:t>drug.2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 smtClean="0"/>
              <a:t>&amp; </a:t>
            </a:r>
            <a:r>
              <a:rPr lang="en-US" b="1" dirty="0" smtClean="0">
                <a:solidFill>
                  <a:srgbClr val="7030A0"/>
                </a:solidFill>
              </a:rPr>
              <a:t>drug.3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smtClean="0"/>
              <a:t>decrease blood pressure.  Is the effect of </a:t>
            </a:r>
            <a:r>
              <a:rPr lang="en-US" b="1" dirty="0" smtClean="0">
                <a:solidFill>
                  <a:srgbClr val="00B0F0"/>
                </a:solidFill>
              </a:rPr>
              <a:t>drug.2</a:t>
            </a:r>
            <a:r>
              <a:rPr lang="en-US" dirty="0" smtClean="0"/>
              <a:t> &gt; </a:t>
            </a:r>
            <a:r>
              <a:rPr lang="en-US" b="1" dirty="0" smtClean="0">
                <a:solidFill>
                  <a:srgbClr val="7030A0"/>
                </a:solidFill>
              </a:rPr>
              <a:t>drug.3</a:t>
            </a:r>
            <a:r>
              <a:rPr lang="en-US" dirty="0" smtClean="0"/>
              <a:t>?</a:t>
            </a:r>
          </a:p>
          <a:p>
            <a:r>
              <a:rPr lang="en-US" dirty="0" smtClean="0"/>
              <a:t>These can often be large in number</a:t>
            </a:r>
          </a:p>
          <a:p>
            <a:r>
              <a:rPr lang="en-US" dirty="0" smtClean="0"/>
              <a:t>Often called “</a:t>
            </a:r>
            <a:r>
              <a:rPr lang="en-US" b="1" u="sng" dirty="0" smtClean="0">
                <a:solidFill>
                  <a:schemeClr val="bg1"/>
                </a:solidFill>
              </a:rPr>
              <a:t>data dredging</a:t>
            </a:r>
            <a:r>
              <a:rPr lang="en-US" dirty="0" smtClean="0"/>
              <a:t>” or “</a:t>
            </a:r>
            <a:r>
              <a:rPr lang="en-US" b="1" u="sng" dirty="0" smtClean="0">
                <a:solidFill>
                  <a:schemeClr val="bg1"/>
                </a:solidFill>
              </a:rPr>
              <a:t>fishing</a:t>
            </a:r>
            <a:r>
              <a:rPr lang="en-US" dirty="0" smtClean="0"/>
              <a:t>.”</a:t>
            </a:r>
          </a:p>
          <a:p>
            <a:r>
              <a:rPr lang="en-US" dirty="0" smtClean="0"/>
              <a:t>Often result in </a:t>
            </a:r>
            <a:r>
              <a:rPr lang="en-US" b="1" dirty="0" smtClean="0"/>
              <a:t>after-the-fact</a:t>
            </a:r>
            <a:r>
              <a:rPr lang="en-US" dirty="0" smtClean="0"/>
              <a:t> explanations (“</a:t>
            </a:r>
            <a:r>
              <a:rPr lang="en-US" b="1" u="sng" dirty="0" smtClean="0">
                <a:solidFill>
                  <a:schemeClr val="bg1"/>
                </a:solidFill>
              </a:rPr>
              <a:t>hand waving</a:t>
            </a:r>
            <a:r>
              <a:rPr lang="en-US" dirty="0" smtClean="0"/>
              <a:t>”)</a:t>
            </a:r>
          </a:p>
          <a:p>
            <a:r>
              <a:rPr lang="en-US" dirty="0" smtClean="0"/>
              <a:t>Should best be considered as </a:t>
            </a:r>
            <a:r>
              <a:rPr lang="en-US" b="1" u="sng" dirty="0" smtClean="0">
                <a:solidFill>
                  <a:schemeClr val="bg1"/>
                </a:solidFill>
              </a:rPr>
              <a:t>exploratory analyses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/>
              <a:t>that should be followed up by a new study</a:t>
            </a:r>
          </a:p>
          <a:p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95409" y="1478128"/>
            <a:ext cx="36840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350251" y="1478128"/>
            <a:ext cx="41412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39788" y="2384507"/>
            <a:ext cx="11333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804946" y="4189243"/>
            <a:ext cx="7564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9788" y="5432506"/>
            <a:ext cx="9248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200609" y="5432506"/>
            <a:ext cx="9248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39788" y="5889706"/>
            <a:ext cx="1646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494504" y="2095748"/>
            <a:ext cx="884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122904" y="4255665"/>
            <a:ext cx="1646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545262" y="4233855"/>
            <a:ext cx="8974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291347" y="4947729"/>
            <a:ext cx="16387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0007851" y="5394654"/>
            <a:ext cx="16387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484188" y="5659349"/>
            <a:ext cx="10716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046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-244475"/>
            <a:ext cx="10515600" cy="1325563"/>
          </a:xfrm>
        </p:spPr>
        <p:txBody>
          <a:bodyPr/>
          <a:lstStyle/>
          <a:p>
            <a:r>
              <a:rPr lang="en-US" dirty="0" smtClean="0"/>
              <a:t>Types of pairwise comparisons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49180" y="669132"/>
            <a:ext cx="5548395" cy="82391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“Planned Comparisons”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49180" y="1493043"/>
            <a:ext cx="5548396" cy="5100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These comparisons are/were:</a:t>
            </a:r>
          </a:p>
          <a:p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planned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/>
              <a:t>before the study was conducted (</a:t>
            </a:r>
            <a:r>
              <a:rPr lang="en-US" dirty="0" err="1" smtClean="0"/>
              <a:t>eg</a:t>
            </a:r>
            <a:r>
              <a:rPr lang="en-US" dirty="0" smtClean="0"/>
              <a:t>, placebo vs. drug)</a:t>
            </a:r>
          </a:p>
          <a:p>
            <a:r>
              <a:rPr lang="en-US" dirty="0" smtClean="0"/>
              <a:t>Those that determined how the study was designed</a:t>
            </a:r>
          </a:p>
          <a:p>
            <a:r>
              <a:rPr lang="en-US" dirty="0" smtClean="0"/>
              <a:t>Usually much </a:t>
            </a:r>
            <a:r>
              <a:rPr lang="en-US" u="sng" dirty="0" smtClean="0">
                <a:solidFill>
                  <a:schemeClr val="bg1"/>
                </a:solidFill>
              </a:rPr>
              <a:t>fewer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/>
              <a:t>in number than all possible comparisons</a:t>
            </a:r>
          </a:p>
          <a:p>
            <a:r>
              <a:rPr lang="en-US" dirty="0" smtClean="0"/>
              <a:t>Often comparisons between a </a:t>
            </a:r>
            <a:r>
              <a:rPr lang="en-US" b="1" dirty="0" smtClean="0">
                <a:solidFill>
                  <a:schemeClr val="bg1"/>
                </a:solidFill>
              </a:rPr>
              <a:t>control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 err="1" smtClean="0"/>
              <a:t>eg</a:t>
            </a:r>
            <a:r>
              <a:rPr lang="en-US" dirty="0" smtClean="0"/>
              <a:t>. Placebo) &amp; </a:t>
            </a:r>
            <a:r>
              <a:rPr lang="en-US" b="1" dirty="0" smtClean="0">
                <a:solidFill>
                  <a:schemeClr val="bg1"/>
                </a:solidFill>
              </a:rPr>
              <a:t>several treatments</a:t>
            </a:r>
            <a:r>
              <a:rPr lang="en-US" b="1" dirty="0" smtClean="0"/>
              <a:t> </a:t>
            </a:r>
            <a:r>
              <a:rPr lang="en-US" dirty="0" smtClean="0"/>
              <a:t>(drug.1,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drug.2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7030A0"/>
                </a:solidFill>
              </a:rPr>
              <a:t>drug.3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084887" y="669132"/>
            <a:ext cx="5357812" cy="82391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“</a:t>
            </a:r>
            <a:r>
              <a:rPr lang="en-US" sz="3200" u="sng" dirty="0" smtClean="0"/>
              <a:t>Un</a:t>
            </a:r>
            <a:r>
              <a:rPr lang="en-US" sz="3200" dirty="0" smtClean="0"/>
              <a:t>-planned comparisons”</a:t>
            </a:r>
            <a:endParaRPr lang="en-US" sz="32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084886" y="1493044"/>
            <a:ext cx="5561681" cy="463504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These are Usually used to test hypotheses the come up </a:t>
            </a:r>
            <a:r>
              <a:rPr lang="en-US" b="1" u="sng" dirty="0" smtClean="0">
                <a:solidFill>
                  <a:schemeClr val="bg1"/>
                </a:solidFill>
              </a:rPr>
              <a:t>AFTER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/>
              <a:t>the data were collected and/or analyses began 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., both </a:t>
            </a:r>
            <a:r>
              <a:rPr lang="en-US" b="1" dirty="0" smtClean="0">
                <a:solidFill>
                  <a:srgbClr val="00B0F0"/>
                </a:solidFill>
              </a:rPr>
              <a:t>drug.2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 smtClean="0"/>
              <a:t>&amp; </a:t>
            </a:r>
            <a:r>
              <a:rPr lang="en-US" b="1" dirty="0" smtClean="0">
                <a:solidFill>
                  <a:srgbClr val="7030A0"/>
                </a:solidFill>
              </a:rPr>
              <a:t>drug.3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smtClean="0"/>
              <a:t>decrease blood pressure.  Is the effect of </a:t>
            </a:r>
            <a:r>
              <a:rPr lang="en-US" b="1" dirty="0" smtClean="0">
                <a:solidFill>
                  <a:srgbClr val="00B0F0"/>
                </a:solidFill>
              </a:rPr>
              <a:t>drug.2</a:t>
            </a:r>
            <a:r>
              <a:rPr lang="en-US" dirty="0" smtClean="0"/>
              <a:t> &gt; </a:t>
            </a:r>
            <a:r>
              <a:rPr lang="en-US" b="1" dirty="0" smtClean="0">
                <a:solidFill>
                  <a:srgbClr val="7030A0"/>
                </a:solidFill>
              </a:rPr>
              <a:t>drug.3</a:t>
            </a:r>
            <a:r>
              <a:rPr lang="en-US" dirty="0" smtClean="0"/>
              <a:t>?</a:t>
            </a:r>
          </a:p>
          <a:p>
            <a:r>
              <a:rPr lang="en-US" dirty="0" smtClean="0"/>
              <a:t>These can often be large in number</a:t>
            </a:r>
          </a:p>
          <a:p>
            <a:r>
              <a:rPr lang="en-US" dirty="0" smtClean="0"/>
              <a:t>Often called “</a:t>
            </a:r>
            <a:r>
              <a:rPr lang="en-US" b="1" u="sng" dirty="0" smtClean="0">
                <a:solidFill>
                  <a:schemeClr val="bg1"/>
                </a:solidFill>
              </a:rPr>
              <a:t>data dredging</a:t>
            </a:r>
            <a:r>
              <a:rPr lang="en-US" dirty="0" smtClean="0"/>
              <a:t>” or “</a:t>
            </a:r>
            <a:r>
              <a:rPr lang="en-US" b="1" u="sng" dirty="0" smtClean="0">
                <a:solidFill>
                  <a:schemeClr val="bg1"/>
                </a:solidFill>
              </a:rPr>
              <a:t>fishing</a:t>
            </a:r>
            <a:r>
              <a:rPr lang="en-US" dirty="0" smtClean="0"/>
              <a:t>.”</a:t>
            </a:r>
          </a:p>
          <a:p>
            <a:r>
              <a:rPr lang="en-US" dirty="0" smtClean="0"/>
              <a:t>Often result in </a:t>
            </a:r>
            <a:r>
              <a:rPr lang="en-US" b="1" dirty="0" smtClean="0"/>
              <a:t>after-the-fact</a:t>
            </a:r>
            <a:r>
              <a:rPr lang="en-US" dirty="0" smtClean="0"/>
              <a:t> explanations (“</a:t>
            </a:r>
            <a:r>
              <a:rPr lang="en-US" b="1" u="sng" dirty="0" smtClean="0">
                <a:solidFill>
                  <a:schemeClr val="bg1"/>
                </a:solidFill>
              </a:rPr>
              <a:t>hand waving</a:t>
            </a:r>
            <a:r>
              <a:rPr lang="en-US" dirty="0" smtClean="0"/>
              <a:t>”)</a:t>
            </a:r>
          </a:p>
          <a:p>
            <a:r>
              <a:rPr lang="en-US" dirty="0" smtClean="0"/>
              <a:t>Should best be considered as </a:t>
            </a:r>
            <a:r>
              <a:rPr lang="en-US" b="1" u="sng" dirty="0" smtClean="0">
                <a:solidFill>
                  <a:schemeClr val="bg1"/>
                </a:solidFill>
              </a:rPr>
              <a:t>exploratory analyses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/>
              <a:t>that should be followed up by a new study</a:t>
            </a:r>
          </a:p>
          <a:p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95409" y="1478128"/>
            <a:ext cx="36840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350251" y="1478128"/>
            <a:ext cx="41412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39788" y="2384507"/>
            <a:ext cx="11333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804946" y="4189243"/>
            <a:ext cx="7564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9788" y="5432506"/>
            <a:ext cx="9248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200609" y="5432506"/>
            <a:ext cx="9248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39788" y="5889706"/>
            <a:ext cx="1646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494504" y="2095748"/>
            <a:ext cx="884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122904" y="4255665"/>
            <a:ext cx="1646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545262" y="4233855"/>
            <a:ext cx="8974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291347" y="4947729"/>
            <a:ext cx="16387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0007851" y="5394654"/>
            <a:ext cx="16387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484188" y="5659349"/>
            <a:ext cx="10716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8989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-244475"/>
            <a:ext cx="10515600" cy="1325563"/>
          </a:xfrm>
        </p:spPr>
        <p:txBody>
          <a:bodyPr/>
          <a:lstStyle/>
          <a:p>
            <a:r>
              <a:rPr lang="en-US" dirty="0" smtClean="0"/>
              <a:t>Types of pairwise comparisons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49180" y="669132"/>
            <a:ext cx="5548395" cy="82391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“Planned Comparisons”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49180" y="1493043"/>
            <a:ext cx="5548396" cy="5100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These comparisons are/were:</a:t>
            </a:r>
          </a:p>
          <a:p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planned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/>
              <a:t>before the study was conducted (</a:t>
            </a:r>
            <a:r>
              <a:rPr lang="en-US" dirty="0" err="1" smtClean="0"/>
              <a:t>eg</a:t>
            </a:r>
            <a:r>
              <a:rPr lang="en-US" dirty="0" smtClean="0"/>
              <a:t>, placebo vs. drug)</a:t>
            </a:r>
          </a:p>
          <a:p>
            <a:r>
              <a:rPr lang="en-US" dirty="0" smtClean="0"/>
              <a:t>Those that determined how the study was designed</a:t>
            </a:r>
          </a:p>
          <a:p>
            <a:r>
              <a:rPr lang="en-US" dirty="0" smtClean="0"/>
              <a:t>Usually </a:t>
            </a:r>
            <a:r>
              <a:rPr lang="en-US" b="1" dirty="0" smtClean="0"/>
              <a:t>much</a:t>
            </a:r>
            <a:r>
              <a:rPr lang="en-US" dirty="0" smtClean="0"/>
              <a:t> 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fewer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/>
              <a:t>in number than all possible comparisons</a:t>
            </a:r>
          </a:p>
          <a:p>
            <a:r>
              <a:rPr lang="en-US" dirty="0" smtClean="0"/>
              <a:t>Often comparisons between a </a:t>
            </a:r>
            <a:r>
              <a:rPr lang="en-US" b="1" dirty="0" smtClean="0">
                <a:solidFill>
                  <a:schemeClr val="bg1"/>
                </a:solidFill>
              </a:rPr>
              <a:t>control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 err="1" smtClean="0"/>
              <a:t>eg</a:t>
            </a:r>
            <a:r>
              <a:rPr lang="en-US" dirty="0" smtClean="0"/>
              <a:t>. Placebo) &amp; </a:t>
            </a:r>
            <a:r>
              <a:rPr lang="en-US" b="1" dirty="0" smtClean="0">
                <a:solidFill>
                  <a:schemeClr val="bg1"/>
                </a:solidFill>
              </a:rPr>
              <a:t>several treatments</a:t>
            </a:r>
            <a:r>
              <a:rPr lang="en-US" b="1" dirty="0" smtClean="0"/>
              <a:t> </a:t>
            </a:r>
            <a:r>
              <a:rPr lang="en-US" dirty="0" smtClean="0"/>
              <a:t>(drug.1,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drug.2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7030A0"/>
                </a:solidFill>
              </a:rPr>
              <a:t>drug.3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084887" y="669132"/>
            <a:ext cx="5357812" cy="82391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“</a:t>
            </a:r>
            <a:r>
              <a:rPr lang="en-US" sz="3200" u="sng" dirty="0" smtClean="0"/>
              <a:t>Un</a:t>
            </a:r>
            <a:r>
              <a:rPr lang="en-US" sz="3200" dirty="0" smtClean="0"/>
              <a:t>-planned comparisons”</a:t>
            </a:r>
            <a:endParaRPr lang="en-US" sz="32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084886" y="1493044"/>
            <a:ext cx="5561681" cy="463504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These are Usually used to test hypotheses the come up </a:t>
            </a:r>
            <a:r>
              <a:rPr lang="en-US" b="1" u="sng" dirty="0" smtClean="0">
                <a:solidFill>
                  <a:schemeClr val="bg1"/>
                </a:solidFill>
              </a:rPr>
              <a:t>AFTER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/>
              <a:t>the data were collected and/or analyses began 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., both </a:t>
            </a:r>
            <a:r>
              <a:rPr lang="en-US" b="1" dirty="0" smtClean="0">
                <a:solidFill>
                  <a:srgbClr val="00B0F0"/>
                </a:solidFill>
              </a:rPr>
              <a:t>drug.2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 smtClean="0"/>
              <a:t>&amp; </a:t>
            </a:r>
            <a:r>
              <a:rPr lang="en-US" b="1" dirty="0" smtClean="0">
                <a:solidFill>
                  <a:srgbClr val="7030A0"/>
                </a:solidFill>
              </a:rPr>
              <a:t>drug.3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smtClean="0"/>
              <a:t>decrease blood pressure.  Is the effect of </a:t>
            </a:r>
            <a:r>
              <a:rPr lang="en-US" b="1" dirty="0" smtClean="0">
                <a:solidFill>
                  <a:srgbClr val="00B0F0"/>
                </a:solidFill>
              </a:rPr>
              <a:t>drug.2</a:t>
            </a:r>
            <a:r>
              <a:rPr lang="en-US" dirty="0" smtClean="0"/>
              <a:t> &gt; </a:t>
            </a:r>
            <a:r>
              <a:rPr lang="en-US" b="1" dirty="0" smtClean="0">
                <a:solidFill>
                  <a:srgbClr val="7030A0"/>
                </a:solidFill>
              </a:rPr>
              <a:t>drug.3</a:t>
            </a:r>
            <a:r>
              <a:rPr lang="en-US" dirty="0" smtClean="0"/>
              <a:t>?</a:t>
            </a:r>
          </a:p>
          <a:p>
            <a:r>
              <a:rPr lang="en-US" dirty="0" smtClean="0"/>
              <a:t>These can often be large in number</a:t>
            </a:r>
          </a:p>
          <a:p>
            <a:r>
              <a:rPr lang="en-US" dirty="0" smtClean="0"/>
              <a:t>Often called “</a:t>
            </a:r>
            <a:r>
              <a:rPr lang="en-US" b="1" u="sng" dirty="0" smtClean="0">
                <a:solidFill>
                  <a:schemeClr val="bg1"/>
                </a:solidFill>
              </a:rPr>
              <a:t>data dredging</a:t>
            </a:r>
            <a:r>
              <a:rPr lang="en-US" dirty="0" smtClean="0"/>
              <a:t>” or “</a:t>
            </a:r>
            <a:r>
              <a:rPr lang="en-US" b="1" u="sng" dirty="0" smtClean="0">
                <a:solidFill>
                  <a:schemeClr val="bg1"/>
                </a:solidFill>
              </a:rPr>
              <a:t>fishing</a:t>
            </a:r>
            <a:r>
              <a:rPr lang="en-US" dirty="0" smtClean="0"/>
              <a:t>.”</a:t>
            </a:r>
          </a:p>
          <a:p>
            <a:r>
              <a:rPr lang="en-US" dirty="0" smtClean="0"/>
              <a:t>Often result in </a:t>
            </a:r>
            <a:r>
              <a:rPr lang="en-US" b="1" dirty="0" smtClean="0"/>
              <a:t>after-the-fact</a:t>
            </a:r>
            <a:r>
              <a:rPr lang="en-US" dirty="0" smtClean="0"/>
              <a:t> explanations (“</a:t>
            </a:r>
            <a:r>
              <a:rPr lang="en-US" b="1" u="sng" dirty="0" smtClean="0">
                <a:solidFill>
                  <a:schemeClr val="bg1"/>
                </a:solidFill>
              </a:rPr>
              <a:t>hand waving</a:t>
            </a:r>
            <a:r>
              <a:rPr lang="en-US" dirty="0" smtClean="0"/>
              <a:t>”)</a:t>
            </a:r>
          </a:p>
          <a:p>
            <a:r>
              <a:rPr lang="en-US" dirty="0" smtClean="0"/>
              <a:t>Should best be considered as </a:t>
            </a:r>
            <a:r>
              <a:rPr lang="en-US" b="1" u="sng" dirty="0" smtClean="0">
                <a:solidFill>
                  <a:schemeClr val="bg1"/>
                </a:solidFill>
              </a:rPr>
              <a:t>exploratory analyses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/>
              <a:t>that should be followed up by a new study</a:t>
            </a:r>
          </a:p>
          <a:p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95409" y="1478128"/>
            <a:ext cx="36840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350251" y="1478128"/>
            <a:ext cx="41412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39788" y="2384507"/>
            <a:ext cx="11333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804946" y="4189243"/>
            <a:ext cx="7564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9788" y="5432506"/>
            <a:ext cx="9248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200609" y="5432506"/>
            <a:ext cx="9248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39788" y="5889706"/>
            <a:ext cx="1646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494504" y="2095748"/>
            <a:ext cx="884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122904" y="4255665"/>
            <a:ext cx="1646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545262" y="4233855"/>
            <a:ext cx="8974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291347" y="4947729"/>
            <a:ext cx="16387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0007851" y="5394654"/>
            <a:ext cx="16387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484188" y="5659349"/>
            <a:ext cx="10716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052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-244475"/>
            <a:ext cx="10515600" cy="1325563"/>
          </a:xfrm>
        </p:spPr>
        <p:txBody>
          <a:bodyPr/>
          <a:lstStyle/>
          <a:p>
            <a:r>
              <a:rPr lang="en-US" dirty="0" smtClean="0"/>
              <a:t>Types of pairwise comparisons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49180" y="669132"/>
            <a:ext cx="5548395" cy="82391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“Planned Comparisons”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49180" y="1493043"/>
            <a:ext cx="5548396" cy="5100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These comparisons are/were:</a:t>
            </a:r>
          </a:p>
          <a:p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planned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/>
              <a:t>before the study was conducted (</a:t>
            </a:r>
            <a:r>
              <a:rPr lang="en-US" dirty="0" err="1" smtClean="0"/>
              <a:t>eg</a:t>
            </a:r>
            <a:r>
              <a:rPr lang="en-US" dirty="0" smtClean="0"/>
              <a:t>, placebo vs. drug)</a:t>
            </a:r>
          </a:p>
          <a:p>
            <a:r>
              <a:rPr lang="en-US" dirty="0" smtClean="0"/>
              <a:t>Those that determined how the study was designed</a:t>
            </a:r>
          </a:p>
          <a:p>
            <a:r>
              <a:rPr lang="en-US" dirty="0" smtClean="0"/>
              <a:t>Usually much 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fewer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/>
              <a:t>in number than all possible comparisons</a:t>
            </a:r>
          </a:p>
          <a:p>
            <a:r>
              <a:rPr lang="en-US" dirty="0" smtClean="0"/>
              <a:t>Often comparisons between a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control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 err="1" smtClean="0"/>
              <a:t>eg</a:t>
            </a:r>
            <a:r>
              <a:rPr lang="en-US" dirty="0" smtClean="0"/>
              <a:t>. Placebo) &amp;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several treatments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dirty="0" smtClean="0"/>
              <a:t>drug.1,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drug.2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7030A0"/>
                </a:solidFill>
              </a:rPr>
              <a:t>drug.3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084887" y="669132"/>
            <a:ext cx="5357812" cy="82391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“</a:t>
            </a:r>
            <a:r>
              <a:rPr lang="en-US" sz="3200" u="sng" dirty="0" smtClean="0"/>
              <a:t>Un</a:t>
            </a:r>
            <a:r>
              <a:rPr lang="en-US" sz="3200" dirty="0" smtClean="0"/>
              <a:t>-planned comparisons”</a:t>
            </a:r>
            <a:endParaRPr lang="en-US" sz="32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084886" y="1493044"/>
            <a:ext cx="5561681" cy="463504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These are Usually used to test hypotheses the come up </a:t>
            </a:r>
            <a:r>
              <a:rPr lang="en-US" b="1" u="sng" dirty="0" smtClean="0">
                <a:solidFill>
                  <a:schemeClr val="bg1"/>
                </a:solidFill>
              </a:rPr>
              <a:t>AFTER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/>
              <a:t>the data were collected and/or analyses began 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., both </a:t>
            </a:r>
            <a:r>
              <a:rPr lang="en-US" b="1" dirty="0" smtClean="0">
                <a:solidFill>
                  <a:srgbClr val="00B0F0"/>
                </a:solidFill>
              </a:rPr>
              <a:t>drug.2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 smtClean="0"/>
              <a:t>&amp; </a:t>
            </a:r>
            <a:r>
              <a:rPr lang="en-US" b="1" dirty="0" smtClean="0">
                <a:solidFill>
                  <a:srgbClr val="7030A0"/>
                </a:solidFill>
              </a:rPr>
              <a:t>drug.3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smtClean="0"/>
              <a:t>decrease blood pressure.  Is the effect of </a:t>
            </a:r>
            <a:r>
              <a:rPr lang="en-US" b="1" dirty="0" smtClean="0">
                <a:solidFill>
                  <a:srgbClr val="00B0F0"/>
                </a:solidFill>
              </a:rPr>
              <a:t>drug.2</a:t>
            </a:r>
            <a:r>
              <a:rPr lang="en-US" dirty="0" smtClean="0"/>
              <a:t> &gt; </a:t>
            </a:r>
            <a:r>
              <a:rPr lang="en-US" b="1" dirty="0" smtClean="0">
                <a:solidFill>
                  <a:srgbClr val="7030A0"/>
                </a:solidFill>
              </a:rPr>
              <a:t>drug.3</a:t>
            </a:r>
            <a:r>
              <a:rPr lang="en-US" dirty="0" smtClean="0"/>
              <a:t>?</a:t>
            </a:r>
          </a:p>
          <a:p>
            <a:r>
              <a:rPr lang="en-US" dirty="0" smtClean="0"/>
              <a:t>These can often be large in number</a:t>
            </a:r>
          </a:p>
          <a:p>
            <a:r>
              <a:rPr lang="en-US" dirty="0" smtClean="0"/>
              <a:t>Often called “</a:t>
            </a:r>
            <a:r>
              <a:rPr lang="en-US" b="1" u="sng" dirty="0" smtClean="0">
                <a:solidFill>
                  <a:schemeClr val="bg1"/>
                </a:solidFill>
              </a:rPr>
              <a:t>data dredging</a:t>
            </a:r>
            <a:r>
              <a:rPr lang="en-US" dirty="0" smtClean="0"/>
              <a:t>” or “</a:t>
            </a:r>
            <a:r>
              <a:rPr lang="en-US" b="1" u="sng" dirty="0" smtClean="0">
                <a:solidFill>
                  <a:schemeClr val="bg1"/>
                </a:solidFill>
              </a:rPr>
              <a:t>fishing</a:t>
            </a:r>
            <a:r>
              <a:rPr lang="en-US" dirty="0" smtClean="0"/>
              <a:t>.”</a:t>
            </a:r>
          </a:p>
          <a:p>
            <a:r>
              <a:rPr lang="en-US" dirty="0" smtClean="0"/>
              <a:t>Often result in </a:t>
            </a:r>
            <a:r>
              <a:rPr lang="en-US" b="1" dirty="0" smtClean="0"/>
              <a:t>after-the-fact</a:t>
            </a:r>
            <a:r>
              <a:rPr lang="en-US" dirty="0" smtClean="0"/>
              <a:t> explanations (“</a:t>
            </a:r>
            <a:r>
              <a:rPr lang="en-US" b="1" u="sng" dirty="0" smtClean="0">
                <a:solidFill>
                  <a:schemeClr val="bg1"/>
                </a:solidFill>
              </a:rPr>
              <a:t>hand waving</a:t>
            </a:r>
            <a:r>
              <a:rPr lang="en-US" dirty="0" smtClean="0"/>
              <a:t>”)</a:t>
            </a:r>
          </a:p>
          <a:p>
            <a:r>
              <a:rPr lang="en-US" dirty="0" smtClean="0"/>
              <a:t>Should best be considered as </a:t>
            </a:r>
            <a:r>
              <a:rPr lang="en-US" b="1" u="sng" dirty="0" smtClean="0">
                <a:solidFill>
                  <a:schemeClr val="bg1"/>
                </a:solidFill>
              </a:rPr>
              <a:t>exploratory analyses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/>
              <a:t>that should be followed up by a new study</a:t>
            </a:r>
          </a:p>
          <a:p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95409" y="1478128"/>
            <a:ext cx="36840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350251" y="1478128"/>
            <a:ext cx="41412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39788" y="2384507"/>
            <a:ext cx="11333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804946" y="4189243"/>
            <a:ext cx="7564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9788" y="5432506"/>
            <a:ext cx="9248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200609" y="5432506"/>
            <a:ext cx="9248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39788" y="5889706"/>
            <a:ext cx="1646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494504" y="2095748"/>
            <a:ext cx="884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122904" y="4255665"/>
            <a:ext cx="1646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545262" y="4233855"/>
            <a:ext cx="8974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291347" y="4947729"/>
            <a:ext cx="16387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0007851" y="5394654"/>
            <a:ext cx="16387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484188" y="5659349"/>
            <a:ext cx="10716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776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-244475"/>
            <a:ext cx="10515600" cy="1325563"/>
          </a:xfrm>
        </p:spPr>
        <p:txBody>
          <a:bodyPr/>
          <a:lstStyle/>
          <a:p>
            <a:r>
              <a:rPr lang="en-US" dirty="0" smtClean="0"/>
              <a:t>Types of pairwise comparisons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49180" y="669132"/>
            <a:ext cx="5548395" cy="82391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“Planned Comparisons”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49180" y="1493043"/>
            <a:ext cx="5548396" cy="5100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These comparisons are/were:</a:t>
            </a:r>
          </a:p>
          <a:p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planned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/>
              <a:t>before the study was conducted (</a:t>
            </a:r>
            <a:r>
              <a:rPr lang="en-US" dirty="0" err="1" smtClean="0"/>
              <a:t>eg</a:t>
            </a:r>
            <a:r>
              <a:rPr lang="en-US" dirty="0" smtClean="0"/>
              <a:t>, placebo vs. drug)</a:t>
            </a:r>
          </a:p>
          <a:p>
            <a:r>
              <a:rPr lang="en-US" dirty="0" smtClean="0"/>
              <a:t>Those that determined how the study was designed</a:t>
            </a:r>
          </a:p>
          <a:p>
            <a:r>
              <a:rPr lang="en-US" dirty="0" smtClean="0"/>
              <a:t>Usually much </a:t>
            </a:r>
            <a:r>
              <a:rPr lang="en-US" u="sng" dirty="0" smtClean="0">
                <a:solidFill>
                  <a:schemeClr val="accent2">
                    <a:lumMod val="75000"/>
                  </a:schemeClr>
                </a:solidFill>
              </a:rPr>
              <a:t>fewer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/>
              <a:t>in number than all possible comparisons</a:t>
            </a:r>
          </a:p>
          <a:p>
            <a:r>
              <a:rPr lang="en-US" dirty="0" smtClean="0"/>
              <a:t>Often comparisons between a </a:t>
            </a:r>
            <a:r>
              <a:rPr lang="en-US" b="1" dirty="0" smtClean="0"/>
              <a:t>control</a:t>
            </a:r>
            <a:r>
              <a:rPr lang="en-US" dirty="0" smtClean="0"/>
              <a:t> (</a:t>
            </a:r>
            <a:r>
              <a:rPr lang="en-US" dirty="0" err="1" smtClean="0"/>
              <a:t>eg</a:t>
            </a:r>
            <a:r>
              <a:rPr lang="en-US" dirty="0" smtClean="0"/>
              <a:t>. Placebo) &amp; </a:t>
            </a:r>
            <a:r>
              <a:rPr lang="en-US" b="1" dirty="0" smtClean="0"/>
              <a:t>several treatments </a:t>
            </a:r>
            <a:r>
              <a:rPr lang="en-US" dirty="0" smtClean="0"/>
              <a:t>(drug.1,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drug.2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7030A0"/>
                </a:solidFill>
              </a:rPr>
              <a:t>drug.3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084887" y="669132"/>
            <a:ext cx="5357812" cy="82391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“</a:t>
            </a:r>
            <a:r>
              <a:rPr lang="en-US" sz="3200" u="sng" dirty="0" smtClean="0"/>
              <a:t>Un</a:t>
            </a:r>
            <a:r>
              <a:rPr lang="en-US" sz="3200" dirty="0" smtClean="0"/>
              <a:t>-planned comparisons”</a:t>
            </a:r>
            <a:endParaRPr lang="en-US" sz="32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084886" y="1493044"/>
            <a:ext cx="5561681" cy="463504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These are Usually used to test hypotheses the come up 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AFTER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/>
              <a:t>the data were collected and/or analyses began 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., both </a:t>
            </a:r>
            <a:r>
              <a:rPr lang="en-US" b="1" dirty="0" smtClean="0">
                <a:solidFill>
                  <a:srgbClr val="00B0F0"/>
                </a:solidFill>
              </a:rPr>
              <a:t>drug.2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 smtClean="0"/>
              <a:t>&amp; </a:t>
            </a:r>
            <a:r>
              <a:rPr lang="en-US" b="1" dirty="0" smtClean="0">
                <a:solidFill>
                  <a:srgbClr val="7030A0"/>
                </a:solidFill>
              </a:rPr>
              <a:t>drug.3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smtClean="0"/>
              <a:t>decrease blood pressure.  Is the effect of </a:t>
            </a:r>
            <a:r>
              <a:rPr lang="en-US" b="1" dirty="0" smtClean="0">
                <a:solidFill>
                  <a:srgbClr val="00B0F0"/>
                </a:solidFill>
              </a:rPr>
              <a:t>drug.2</a:t>
            </a:r>
            <a:r>
              <a:rPr lang="en-US" dirty="0" smtClean="0"/>
              <a:t> &gt; </a:t>
            </a:r>
            <a:r>
              <a:rPr lang="en-US" b="1" dirty="0" smtClean="0">
                <a:solidFill>
                  <a:srgbClr val="7030A0"/>
                </a:solidFill>
              </a:rPr>
              <a:t>drug.3</a:t>
            </a:r>
            <a:r>
              <a:rPr lang="en-US" dirty="0" smtClean="0"/>
              <a:t>?</a:t>
            </a:r>
          </a:p>
          <a:p>
            <a:r>
              <a:rPr lang="en-US" dirty="0" smtClean="0"/>
              <a:t>These can often be large in number</a:t>
            </a:r>
          </a:p>
          <a:p>
            <a:r>
              <a:rPr lang="en-US" dirty="0" smtClean="0"/>
              <a:t>Often called “</a:t>
            </a:r>
            <a:r>
              <a:rPr lang="en-US" b="1" u="sng" dirty="0" smtClean="0">
                <a:solidFill>
                  <a:schemeClr val="bg1"/>
                </a:solidFill>
              </a:rPr>
              <a:t>data dredging</a:t>
            </a:r>
            <a:r>
              <a:rPr lang="en-US" dirty="0" smtClean="0"/>
              <a:t>” or “</a:t>
            </a:r>
            <a:r>
              <a:rPr lang="en-US" b="1" u="sng" dirty="0" smtClean="0">
                <a:solidFill>
                  <a:schemeClr val="bg1"/>
                </a:solidFill>
              </a:rPr>
              <a:t>fishing</a:t>
            </a:r>
            <a:r>
              <a:rPr lang="en-US" dirty="0" smtClean="0"/>
              <a:t>.”</a:t>
            </a:r>
          </a:p>
          <a:p>
            <a:r>
              <a:rPr lang="en-US" dirty="0" smtClean="0"/>
              <a:t>Often result in </a:t>
            </a:r>
            <a:r>
              <a:rPr lang="en-US" b="1" dirty="0" smtClean="0"/>
              <a:t>after-the-fact</a:t>
            </a:r>
            <a:r>
              <a:rPr lang="en-US" dirty="0" smtClean="0"/>
              <a:t> explanations (“</a:t>
            </a:r>
            <a:r>
              <a:rPr lang="en-US" b="1" u="sng" dirty="0" smtClean="0">
                <a:solidFill>
                  <a:schemeClr val="bg1"/>
                </a:solidFill>
              </a:rPr>
              <a:t>hand waving</a:t>
            </a:r>
            <a:r>
              <a:rPr lang="en-US" dirty="0" smtClean="0"/>
              <a:t>”)</a:t>
            </a:r>
          </a:p>
          <a:p>
            <a:r>
              <a:rPr lang="en-US" dirty="0" smtClean="0"/>
              <a:t>Should best be considered as </a:t>
            </a:r>
            <a:r>
              <a:rPr lang="en-US" b="1" u="sng" dirty="0" smtClean="0">
                <a:solidFill>
                  <a:schemeClr val="bg1"/>
                </a:solidFill>
              </a:rPr>
              <a:t>exploratory analyses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/>
              <a:t>that should be followed up by a new study</a:t>
            </a:r>
          </a:p>
          <a:p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95409" y="1478128"/>
            <a:ext cx="36840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350251" y="1478128"/>
            <a:ext cx="41412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39788" y="2384507"/>
            <a:ext cx="11333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804946" y="4189243"/>
            <a:ext cx="7564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9788" y="5432506"/>
            <a:ext cx="9248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200609" y="5432506"/>
            <a:ext cx="9248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39788" y="5889706"/>
            <a:ext cx="1646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494504" y="2095748"/>
            <a:ext cx="884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122904" y="4255665"/>
            <a:ext cx="1646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545262" y="4233855"/>
            <a:ext cx="8974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291347" y="4947729"/>
            <a:ext cx="16387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0007851" y="5394654"/>
            <a:ext cx="16387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484188" y="5659349"/>
            <a:ext cx="10716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8280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-244475"/>
            <a:ext cx="10515600" cy="1325563"/>
          </a:xfrm>
        </p:spPr>
        <p:txBody>
          <a:bodyPr/>
          <a:lstStyle/>
          <a:p>
            <a:r>
              <a:rPr lang="en-US" dirty="0" smtClean="0"/>
              <a:t>Types of pairwise comparisons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49180" y="669132"/>
            <a:ext cx="5548395" cy="82391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“Planned Comparisons”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49180" y="1493043"/>
            <a:ext cx="5548396" cy="5100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These comparisons are/were:</a:t>
            </a:r>
          </a:p>
          <a:p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planned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/>
              <a:t>before the study was conducted (</a:t>
            </a:r>
            <a:r>
              <a:rPr lang="en-US" dirty="0" err="1" smtClean="0"/>
              <a:t>eg</a:t>
            </a:r>
            <a:r>
              <a:rPr lang="en-US" dirty="0" smtClean="0"/>
              <a:t>, placebo vs. drug)</a:t>
            </a:r>
          </a:p>
          <a:p>
            <a:r>
              <a:rPr lang="en-US" dirty="0" smtClean="0"/>
              <a:t>Those that determined how the study was designed</a:t>
            </a:r>
          </a:p>
          <a:p>
            <a:r>
              <a:rPr lang="en-US" dirty="0" smtClean="0"/>
              <a:t>Usually much </a:t>
            </a:r>
            <a:r>
              <a:rPr lang="en-US" u="sng" dirty="0" smtClean="0">
                <a:solidFill>
                  <a:schemeClr val="accent2">
                    <a:lumMod val="75000"/>
                  </a:schemeClr>
                </a:solidFill>
              </a:rPr>
              <a:t>fewer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/>
              <a:t>in number than all possible comparisons</a:t>
            </a:r>
          </a:p>
          <a:p>
            <a:r>
              <a:rPr lang="en-US" dirty="0" smtClean="0"/>
              <a:t>Often comparisons between a </a:t>
            </a:r>
            <a:r>
              <a:rPr lang="en-US" b="1" dirty="0" smtClean="0"/>
              <a:t>control</a:t>
            </a:r>
            <a:r>
              <a:rPr lang="en-US" dirty="0" smtClean="0"/>
              <a:t> (</a:t>
            </a:r>
            <a:r>
              <a:rPr lang="en-US" dirty="0" err="1" smtClean="0"/>
              <a:t>eg</a:t>
            </a:r>
            <a:r>
              <a:rPr lang="en-US" dirty="0" smtClean="0"/>
              <a:t>. Placebo) &amp; </a:t>
            </a:r>
            <a:r>
              <a:rPr lang="en-US" b="1" dirty="0" smtClean="0"/>
              <a:t>several treatments </a:t>
            </a:r>
            <a:r>
              <a:rPr lang="en-US" dirty="0" smtClean="0"/>
              <a:t>(drug.1,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drug.2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7030A0"/>
                </a:solidFill>
              </a:rPr>
              <a:t>drug.3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084887" y="669132"/>
            <a:ext cx="5357812" cy="82391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“</a:t>
            </a:r>
            <a:r>
              <a:rPr lang="en-US" sz="3200" u="sng" dirty="0" smtClean="0"/>
              <a:t>Un</a:t>
            </a:r>
            <a:r>
              <a:rPr lang="en-US" sz="3200" dirty="0" smtClean="0"/>
              <a:t>-planned comparisons”</a:t>
            </a:r>
            <a:endParaRPr lang="en-US" sz="32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084886" y="1493044"/>
            <a:ext cx="5561681" cy="463504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These are Usually used to test hypotheses the come up 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AFTER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/>
              <a:t>the data were collected and/or analyses began 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., </a:t>
            </a:r>
            <a:r>
              <a:rPr lang="en-US" u="sng" dirty="0" smtClean="0"/>
              <a:t>both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00B0F0"/>
                </a:solidFill>
              </a:rPr>
              <a:t>drug.2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 smtClean="0"/>
              <a:t>&amp; </a:t>
            </a:r>
            <a:r>
              <a:rPr lang="en-US" b="1" dirty="0" smtClean="0">
                <a:solidFill>
                  <a:srgbClr val="7030A0"/>
                </a:solidFill>
              </a:rPr>
              <a:t>drug.3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smtClean="0"/>
              <a:t>decrease blood pressure.  Is the effect of </a:t>
            </a:r>
            <a:r>
              <a:rPr lang="en-US" b="1" dirty="0" smtClean="0">
                <a:solidFill>
                  <a:srgbClr val="00B0F0"/>
                </a:solidFill>
              </a:rPr>
              <a:t>drug.2</a:t>
            </a:r>
            <a:r>
              <a:rPr lang="en-US" dirty="0" smtClean="0"/>
              <a:t> &gt; </a:t>
            </a:r>
            <a:r>
              <a:rPr lang="en-US" b="1" dirty="0" smtClean="0">
                <a:solidFill>
                  <a:srgbClr val="7030A0"/>
                </a:solidFill>
              </a:rPr>
              <a:t>drug.3</a:t>
            </a:r>
            <a:r>
              <a:rPr lang="en-US" dirty="0" smtClean="0"/>
              <a:t>?</a:t>
            </a:r>
          </a:p>
          <a:p>
            <a:r>
              <a:rPr lang="en-US" dirty="0" smtClean="0"/>
              <a:t>These can often be </a:t>
            </a:r>
            <a:r>
              <a:rPr lang="en-US" b="1" u="sng" dirty="0" smtClean="0"/>
              <a:t>LARGE</a:t>
            </a:r>
            <a:r>
              <a:rPr lang="en-US" dirty="0" smtClean="0"/>
              <a:t> in number</a:t>
            </a:r>
          </a:p>
          <a:p>
            <a:r>
              <a:rPr lang="en-US" dirty="0" smtClean="0"/>
              <a:t>Often called “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data dredging</a:t>
            </a:r>
            <a:r>
              <a:rPr lang="en-US" dirty="0" smtClean="0"/>
              <a:t>” or “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fishing</a:t>
            </a:r>
            <a:r>
              <a:rPr lang="en-US" dirty="0" smtClean="0"/>
              <a:t>.”</a:t>
            </a:r>
          </a:p>
          <a:p>
            <a:r>
              <a:rPr lang="en-US" dirty="0" smtClean="0"/>
              <a:t>Often result in </a:t>
            </a:r>
            <a:r>
              <a:rPr lang="en-US" b="1" dirty="0" smtClean="0"/>
              <a:t>after-the-fact</a:t>
            </a:r>
            <a:r>
              <a:rPr lang="en-US" dirty="0" smtClean="0"/>
              <a:t> explanations (“</a:t>
            </a:r>
            <a:r>
              <a:rPr lang="en-US" b="1" u="sng" dirty="0" smtClean="0">
                <a:solidFill>
                  <a:schemeClr val="bg1"/>
                </a:solidFill>
              </a:rPr>
              <a:t>hand waving</a:t>
            </a:r>
            <a:r>
              <a:rPr lang="en-US" dirty="0" smtClean="0"/>
              <a:t>”)</a:t>
            </a:r>
          </a:p>
          <a:p>
            <a:r>
              <a:rPr lang="en-US" dirty="0" smtClean="0"/>
              <a:t>Should best be considered as </a:t>
            </a:r>
            <a:r>
              <a:rPr lang="en-US" b="1" u="sng" dirty="0" smtClean="0">
                <a:solidFill>
                  <a:schemeClr val="bg1"/>
                </a:solidFill>
              </a:rPr>
              <a:t>exploratory analyses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/>
              <a:t>that should be followed up by a new study</a:t>
            </a:r>
          </a:p>
          <a:p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95409" y="1478128"/>
            <a:ext cx="36840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350251" y="1478128"/>
            <a:ext cx="41412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39788" y="2384507"/>
            <a:ext cx="11333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804946" y="4189243"/>
            <a:ext cx="7564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9788" y="5432506"/>
            <a:ext cx="9248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200609" y="5432506"/>
            <a:ext cx="9248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39788" y="5889706"/>
            <a:ext cx="1646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494504" y="2095748"/>
            <a:ext cx="884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122904" y="4255665"/>
            <a:ext cx="1646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545262" y="4233855"/>
            <a:ext cx="8974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291347" y="4947729"/>
            <a:ext cx="16387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0007851" y="5394654"/>
            <a:ext cx="16387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484188" y="5659349"/>
            <a:ext cx="10716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646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93988" y="596233"/>
            <a:ext cx="11235800" cy="5609086"/>
            <a:chOff x="6813049" y="-931647"/>
            <a:chExt cx="7811302" cy="3899524"/>
          </a:xfrm>
        </p:grpSpPr>
        <p:pic>
          <p:nvPicPr>
            <p:cNvPr id="1030" name="Picture 6" descr="http://journals.plos.org/plosone/article/figure/image?size=large&amp;id=10.1371/journal.pone.0111924.g00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954"/>
            <a:stretch/>
          </p:blipFill>
          <p:spPr bwMode="auto">
            <a:xfrm>
              <a:off x="10799715" y="-931647"/>
              <a:ext cx="3824636" cy="3899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http://journals.plos.org/plosone/article/figure/image?size=large&amp;id=10.1371/journal.pone.0111924.g001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38"/>
            <a:stretch/>
          </p:blipFill>
          <p:spPr bwMode="auto">
            <a:xfrm>
              <a:off x="6813049" y="-931647"/>
              <a:ext cx="3824636" cy="3841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Rectangle 5"/>
          <p:cNvSpPr/>
          <p:nvPr/>
        </p:nvSpPr>
        <p:spPr>
          <a:xfrm rot="5400000">
            <a:off x="8959334" y="389909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dirty="0" err="1" smtClean="0">
                <a:solidFill>
                  <a:srgbClr val="333333"/>
                </a:solidFill>
                <a:effectLst/>
                <a:latin typeface="albert"/>
              </a:rPr>
              <a:t>Glathorn</a:t>
            </a:r>
            <a:r>
              <a:rPr lang="en-US" b="0" i="0" dirty="0" smtClean="0">
                <a:solidFill>
                  <a:srgbClr val="333333"/>
                </a:solidFill>
                <a:effectLst/>
                <a:latin typeface="albert"/>
              </a:rPr>
              <a:t> &amp; </a:t>
            </a:r>
            <a:r>
              <a:rPr lang="en-US" dirty="0" err="1" smtClean="0"/>
              <a:t>Beckschäfer</a:t>
            </a:r>
            <a:r>
              <a:rPr lang="en-US" dirty="0" smtClean="0"/>
              <a:t> 2014 PLOS</a:t>
            </a:r>
            <a:endParaRPr lang="en-US" b="0" i="0" dirty="0">
              <a:solidFill>
                <a:srgbClr val="333333"/>
              </a:solidFill>
              <a:effectLst/>
              <a:latin typeface="alber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093262" y="-45549"/>
            <a:ext cx="98738" cy="69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78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-244475"/>
            <a:ext cx="10515600" cy="1325563"/>
          </a:xfrm>
        </p:spPr>
        <p:txBody>
          <a:bodyPr/>
          <a:lstStyle/>
          <a:p>
            <a:r>
              <a:rPr lang="en-US" dirty="0" smtClean="0"/>
              <a:t>Types of pairwise comparisons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49180" y="669132"/>
            <a:ext cx="5548395" cy="82391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“Planned Comparisons”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49180" y="1493043"/>
            <a:ext cx="5548396" cy="5100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These comparisons are/were:</a:t>
            </a:r>
          </a:p>
          <a:p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planned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/>
              <a:t>before the study was conducted (</a:t>
            </a:r>
            <a:r>
              <a:rPr lang="en-US" dirty="0" err="1" smtClean="0"/>
              <a:t>eg</a:t>
            </a:r>
            <a:r>
              <a:rPr lang="en-US" dirty="0" smtClean="0"/>
              <a:t>, placebo vs. drug)</a:t>
            </a:r>
          </a:p>
          <a:p>
            <a:r>
              <a:rPr lang="en-US" dirty="0" smtClean="0"/>
              <a:t>Those that determined how the study was designed</a:t>
            </a:r>
          </a:p>
          <a:p>
            <a:r>
              <a:rPr lang="en-US" dirty="0" smtClean="0"/>
              <a:t>Usually much </a:t>
            </a:r>
            <a:r>
              <a:rPr lang="en-US" u="sng" dirty="0" smtClean="0">
                <a:solidFill>
                  <a:schemeClr val="accent2">
                    <a:lumMod val="75000"/>
                  </a:schemeClr>
                </a:solidFill>
              </a:rPr>
              <a:t>fewer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/>
              <a:t>in number than all possible comparisons</a:t>
            </a:r>
          </a:p>
          <a:p>
            <a:r>
              <a:rPr lang="en-US" dirty="0" smtClean="0"/>
              <a:t>Often comparisons between a </a:t>
            </a:r>
            <a:r>
              <a:rPr lang="en-US" b="1" dirty="0" smtClean="0"/>
              <a:t>control</a:t>
            </a:r>
            <a:r>
              <a:rPr lang="en-US" dirty="0" smtClean="0"/>
              <a:t> (</a:t>
            </a:r>
            <a:r>
              <a:rPr lang="en-US" dirty="0" err="1" smtClean="0"/>
              <a:t>eg</a:t>
            </a:r>
            <a:r>
              <a:rPr lang="en-US" dirty="0" smtClean="0"/>
              <a:t>. Placebo) &amp; </a:t>
            </a:r>
            <a:r>
              <a:rPr lang="en-US" b="1" dirty="0" smtClean="0"/>
              <a:t>several treatments </a:t>
            </a:r>
            <a:r>
              <a:rPr lang="en-US" dirty="0" smtClean="0"/>
              <a:t>(drug.1,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drug.2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7030A0"/>
                </a:solidFill>
              </a:rPr>
              <a:t>drug.3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084887" y="669132"/>
            <a:ext cx="5357812" cy="82391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“</a:t>
            </a:r>
            <a:r>
              <a:rPr lang="en-US" sz="3200" u="sng" dirty="0" smtClean="0"/>
              <a:t>Un</a:t>
            </a:r>
            <a:r>
              <a:rPr lang="en-US" sz="3200" dirty="0" smtClean="0"/>
              <a:t>-planned comparisons”</a:t>
            </a:r>
            <a:endParaRPr lang="en-US" sz="32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084886" y="1493044"/>
            <a:ext cx="5561681" cy="463504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These are Usually used to test hypotheses the come up 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AFTER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/>
              <a:t>the data were collected and/or analyses began 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., both </a:t>
            </a:r>
            <a:r>
              <a:rPr lang="en-US" b="1" dirty="0" smtClean="0">
                <a:solidFill>
                  <a:srgbClr val="00B0F0"/>
                </a:solidFill>
              </a:rPr>
              <a:t>drug.2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 smtClean="0"/>
              <a:t>&amp; </a:t>
            </a:r>
            <a:r>
              <a:rPr lang="en-US" b="1" dirty="0" smtClean="0">
                <a:solidFill>
                  <a:srgbClr val="7030A0"/>
                </a:solidFill>
              </a:rPr>
              <a:t>drug.3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smtClean="0"/>
              <a:t>decrease blood pressure.  Is the effect of </a:t>
            </a:r>
            <a:r>
              <a:rPr lang="en-US" b="1" dirty="0" smtClean="0">
                <a:solidFill>
                  <a:srgbClr val="00B0F0"/>
                </a:solidFill>
              </a:rPr>
              <a:t>drug.2</a:t>
            </a:r>
            <a:r>
              <a:rPr lang="en-US" dirty="0" smtClean="0"/>
              <a:t> &gt; </a:t>
            </a:r>
            <a:r>
              <a:rPr lang="en-US" b="1" dirty="0" smtClean="0">
                <a:solidFill>
                  <a:srgbClr val="7030A0"/>
                </a:solidFill>
              </a:rPr>
              <a:t>drug.3</a:t>
            </a:r>
            <a:r>
              <a:rPr lang="en-US" dirty="0" smtClean="0"/>
              <a:t>?</a:t>
            </a:r>
          </a:p>
          <a:p>
            <a:r>
              <a:rPr lang="en-US" dirty="0" smtClean="0"/>
              <a:t>These can often be </a:t>
            </a:r>
            <a:r>
              <a:rPr lang="en-US" b="1" u="sng" dirty="0" smtClean="0"/>
              <a:t>LARGE</a:t>
            </a:r>
            <a:r>
              <a:rPr lang="en-US" dirty="0" smtClean="0"/>
              <a:t> in number</a:t>
            </a:r>
          </a:p>
          <a:p>
            <a:r>
              <a:rPr lang="en-US" dirty="0" smtClean="0"/>
              <a:t>Often called “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data dredging</a:t>
            </a:r>
            <a:r>
              <a:rPr lang="en-US" dirty="0" smtClean="0"/>
              <a:t>” or “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fishing</a:t>
            </a:r>
            <a:r>
              <a:rPr lang="en-US" dirty="0" smtClean="0"/>
              <a:t>.”</a:t>
            </a:r>
          </a:p>
          <a:p>
            <a:r>
              <a:rPr lang="en-US" dirty="0" smtClean="0"/>
              <a:t>Often result in </a:t>
            </a:r>
            <a:r>
              <a:rPr lang="en-US" b="1" dirty="0" smtClean="0"/>
              <a:t>after-the-fact</a:t>
            </a:r>
            <a:r>
              <a:rPr lang="en-US" dirty="0" smtClean="0"/>
              <a:t> explanations (“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hand waving</a:t>
            </a:r>
            <a:r>
              <a:rPr lang="en-US" dirty="0" smtClean="0"/>
              <a:t>”)</a:t>
            </a:r>
          </a:p>
          <a:p>
            <a:r>
              <a:rPr lang="en-US" dirty="0" smtClean="0"/>
              <a:t>Should best be considered as </a:t>
            </a:r>
            <a:r>
              <a:rPr lang="en-US" b="1" u="sng" dirty="0" smtClean="0">
                <a:solidFill>
                  <a:schemeClr val="bg1"/>
                </a:solidFill>
              </a:rPr>
              <a:t>exploratory analyses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/>
              <a:t>that should be followed up by a new study</a:t>
            </a:r>
          </a:p>
          <a:p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95409" y="1478128"/>
            <a:ext cx="36840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350251" y="1478128"/>
            <a:ext cx="41412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39788" y="2384507"/>
            <a:ext cx="11333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804946" y="4189243"/>
            <a:ext cx="7564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9788" y="5432506"/>
            <a:ext cx="9248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200609" y="5432506"/>
            <a:ext cx="9248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39788" y="5889706"/>
            <a:ext cx="1646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494504" y="2095748"/>
            <a:ext cx="884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122904" y="4255665"/>
            <a:ext cx="1646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545262" y="4233855"/>
            <a:ext cx="8974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291347" y="4947729"/>
            <a:ext cx="16387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0007851" y="5394654"/>
            <a:ext cx="16387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484188" y="5659349"/>
            <a:ext cx="10716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798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-244475"/>
            <a:ext cx="10515600" cy="1325563"/>
          </a:xfrm>
        </p:spPr>
        <p:txBody>
          <a:bodyPr/>
          <a:lstStyle/>
          <a:p>
            <a:r>
              <a:rPr lang="en-US" dirty="0" smtClean="0"/>
              <a:t>Types of pairwise comparisons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49180" y="669132"/>
            <a:ext cx="5548395" cy="82391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“Planned Comparisons”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49180" y="1493043"/>
            <a:ext cx="5548396" cy="5100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These comparisons are/were:</a:t>
            </a:r>
          </a:p>
          <a:p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planned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/>
              <a:t>before the study was conducted (</a:t>
            </a:r>
            <a:r>
              <a:rPr lang="en-US" dirty="0" err="1" smtClean="0"/>
              <a:t>eg</a:t>
            </a:r>
            <a:r>
              <a:rPr lang="en-US" dirty="0" smtClean="0"/>
              <a:t>, placebo vs. drug)</a:t>
            </a:r>
          </a:p>
          <a:p>
            <a:r>
              <a:rPr lang="en-US" dirty="0" smtClean="0"/>
              <a:t>Those that determined how the study was designed</a:t>
            </a:r>
          </a:p>
          <a:p>
            <a:r>
              <a:rPr lang="en-US" dirty="0" smtClean="0"/>
              <a:t>Usually much 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fewer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/>
              <a:t>in number than all possible comparisons</a:t>
            </a:r>
          </a:p>
          <a:p>
            <a:r>
              <a:rPr lang="en-US" dirty="0" smtClean="0"/>
              <a:t>Often comparisons between a </a:t>
            </a:r>
            <a:r>
              <a:rPr lang="en-US" b="1" dirty="0" smtClean="0"/>
              <a:t>control</a:t>
            </a:r>
            <a:r>
              <a:rPr lang="en-US" dirty="0" smtClean="0"/>
              <a:t> (</a:t>
            </a:r>
            <a:r>
              <a:rPr lang="en-US" dirty="0" err="1" smtClean="0"/>
              <a:t>eg</a:t>
            </a:r>
            <a:r>
              <a:rPr lang="en-US" dirty="0" smtClean="0"/>
              <a:t>. Placebo) &amp; </a:t>
            </a:r>
            <a:r>
              <a:rPr lang="en-US" b="1" dirty="0" smtClean="0"/>
              <a:t>several treatments </a:t>
            </a:r>
            <a:r>
              <a:rPr lang="en-US" dirty="0" smtClean="0"/>
              <a:t>(drug.1,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drug.2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7030A0"/>
                </a:solidFill>
              </a:rPr>
              <a:t>drug.3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084887" y="669132"/>
            <a:ext cx="5357812" cy="82391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“</a:t>
            </a:r>
            <a:r>
              <a:rPr lang="en-US" sz="3200" u="sng" dirty="0" smtClean="0"/>
              <a:t>Un</a:t>
            </a:r>
            <a:r>
              <a:rPr lang="en-US" sz="3200" dirty="0" smtClean="0"/>
              <a:t>-planned comparisons”</a:t>
            </a:r>
            <a:endParaRPr lang="en-US" sz="32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084886" y="1493044"/>
            <a:ext cx="5561681" cy="463504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These are Usually used to test hypotheses the come up 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AFTER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/>
              <a:t>the data were collected and/or analyses began 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., both </a:t>
            </a:r>
            <a:r>
              <a:rPr lang="en-US" b="1" dirty="0" smtClean="0">
                <a:solidFill>
                  <a:srgbClr val="00B0F0"/>
                </a:solidFill>
              </a:rPr>
              <a:t>drug.2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 smtClean="0"/>
              <a:t>&amp; </a:t>
            </a:r>
            <a:r>
              <a:rPr lang="en-US" b="1" dirty="0" smtClean="0">
                <a:solidFill>
                  <a:srgbClr val="7030A0"/>
                </a:solidFill>
              </a:rPr>
              <a:t>drug.3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smtClean="0"/>
              <a:t>decrease blood pressure.  Is the effect of </a:t>
            </a:r>
            <a:r>
              <a:rPr lang="en-US" b="1" dirty="0" smtClean="0">
                <a:solidFill>
                  <a:srgbClr val="00B0F0"/>
                </a:solidFill>
              </a:rPr>
              <a:t>drug.2</a:t>
            </a:r>
            <a:r>
              <a:rPr lang="en-US" dirty="0" smtClean="0"/>
              <a:t> &gt; </a:t>
            </a:r>
            <a:r>
              <a:rPr lang="en-US" b="1" dirty="0" smtClean="0">
                <a:solidFill>
                  <a:srgbClr val="7030A0"/>
                </a:solidFill>
              </a:rPr>
              <a:t>drug.3</a:t>
            </a:r>
            <a:r>
              <a:rPr lang="en-US" dirty="0" smtClean="0"/>
              <a:t>?</a:t>
            </a:r>
          </a:p>
          <a:p>
            <a:r>
              <a:rPr lang="en-US" dirty="0" smtClean="0"/>
              <a:t>These can often be large in number</a:t>
            </a:r>
          </a:p>
          <a:p>
            <a:r>
              <a:rPr lang="en-US" dirty="0" smtClean="0"/>
              <a:t>Often called “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data dredging</a:t>
            </a:r>
            <a:r>
              <a:rPr lang="en-US" dirty="0" smtClean="0"/>
              <a:t>” or “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fishing</a:t>
            </a:r>
            <a:r>
              <a:rPr lang="en-US" dirty="0" smtClean="0"/>
              <a:t>.”</a:t>
            </a:r>
          </a:p>
          <a:p>
            <a:r>
              <a:rPr lang="en-US" dirty="0" smtClean="0"/>
              <a:t>Often result in </a:t>
            </a:r>
            <a:r>
              <a:rPr lang="en-US" b="1" dirty="0" smtClean="0"/>
              <a:t>after-the-fact</a:t>
            </a:r>
            <a:r>
              <a:rPr lang="en-US" dirty="0" smtClean="0"/>
              <a:t> explanations (“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hand waving</a:t>
            </a:r>
            <a:r>
              <a:rPr lang="en-US" dirty="0" smtClean="0"/>
              <a:t>”)</a:t>
            </a:r>
          </a:p>
          <a:p>
            <a:r>
              <a:rPr lang="en-US" dirty="0" smtClean="0"/>
              <a:t>Should best be considered as 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exploratory analyses</a:t>
            </a:r>
            <a:r>
              <a:rPr lang="en-US" dirty="0" smtClean="0"/>
              <a:t> that should be followed up by a new study</a:t>
            </a:r>
          </a:p>
          <a:p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95409" y="1478128"/>
            <a:ext cx="36840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350251" y="1478128"/>
            <a:ext cx="41412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39788" y="2384507"/>
            <a:ext cx="11333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804946" y="4189243"/>
            <a:ext cx="7564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9788" y="5432506"/>
            <a:ext cx="9248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200609" y="5432506"/>
            <a:ext cx="9248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39788" y="5889706"/>
            <a:ext cx="1646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494504" y="2095748"/>
            <a:ext cx="884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122904" y="4255665"/>
            <a:ext cx="1646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545262" y="4233855"/>
            <a:ext cx="8974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291347" y="4947729"/>
            <a:ext cx="16387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0007851" y="5394654"/>
            <a:ext cx="16387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484188" y="5659349"/>
            <a:ext cx="10716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9970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8838" y="1173174"/>
            <a:ext cx="5299785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300" dirty="0" smtClean="0"/>
              <a:t>Note: </a:t>
            </a:r>
          </a:p>
          <a:p>
            <a:r>
              <a:rPr lang="en-US" sz="3300" dirty="0" smtClean="0"/>
              <a:t>some ecologists assert that if you are doing </a:t>
            </a:r>
            <a:r>
              <a:rPr lang="en-US" sz="3300" b="1" dirty="0" smtClean="0"/>
              <a:t>more than 2 </a:t>
            </a:r>
            <a:r>
              <a:rPr lang="en-US" sz="3300" dirty="0" smtClean="0"/>
              <a:t>or 3 “</a:t>
            </a:r>
            <a:r>
              <a:rPr lang="en-US" sz="3300" u="sng" dirty="0" smtClean="0"/>
              <a:t>planned”</a:t>
            </a:r>
            <a:r>
              <a:rPr lang="en-US" sz="3300" dirty="0" smtClean="0"/>
              <a:t> pairwise comparisons, you should still treat them as un-planned</a:t>
            </a:r>
            <a:endParaRPr lang="en-US" sz="3300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623" y="2047375"/>
            <a:ext cx="574357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-244475"/>
            <a:ext cx="10515600" cy="1325563"/>
          </a:xfrm>
        </p:spPr>
        <p:txBody>
          <a:bodyPr/>
          <a:lstStyle/>
          <a:p>
            <a:r>
              <a:rPr lang="en-US" dirty="0" smtClean="0"/>
              <a:t>Types of pairwise comparisons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49180" y="669132"/>
            <a:ext cx="5548395" cy="82391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“Planned Comparisons”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49180" y="1493043"/>
            <a:ext cx="5548396" cy="5100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These comparisons are/were:</a:t>
            </a:r>
          </a:p>
          <a:p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planned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/>
              <a:t>before the study was conducted (</a:t>
            </a:r>
            <a:r>
              <a:rPr lang="en-US" dirty="0" err="1" smtClean="0"/>
              <a:t>eg</a:t>
            </a:r>
            <a:r>
              <a:rPr lang="en-US" dirty="0" smtClean="0"/>
              <a:t>, placebo vs. drug)</a:t>
            </a:r>
          </a:p>
          <a:p>
            <a:r>
              <a:rPr lang="en-US" dirty="0" smtClean="0"/>
              <a:t>Those that determined how the study was designed</a:t>
            </a:r>
          </a:p>
          <a:p>
            <a:r>
              <a:rPr lang="en-US" dirty="0" smtClean="0"/>
              <a:t>Usually much 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fewer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/>
              <a:t>in number than all possible comparisons</a:t>
            </a:r>
          </a:p>
          <a:p>
            <a:r>
              <a:rPr lang="en-US" dirty="0" smtClean="0"/>
              <a:t>Often comparisons between a </a:t>
            </a:r>
            <a:r>
              <a:rPr lang="en-US" b="1" dirty="0" smtClean="0"/>
              <a:t>control</a:t>
            </a:r>
            <a:r>
              <a:rPr lang="en-US" dirty="0" smtClean="0"/>
              <a:t> (</a:t>
            </a:r>
            <a:r>
              <a:rPr lang="en-US" dirty="0" err="1" smtClean="0"/>
              <a:t>eg</a:t>
            </a:r>
            <a:r>
              <a:rPr lang="en-US" dirty="0" smtClean="0"/>
              <a:t>. Placebo) &amp; </a:t>
            </a:r>
            <a:r>
              <a:rPr lang="en-US" b="1" dirty="0" smtClean="0"/>
              <a:t>several treatments </a:t>
            </a:r>
            <a:r>
              <a:rPr lang="en-US" dirty="0" smtClean="0"/>
              <a:t>(drug.1,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drug.2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7030A0"/>
                </a:solidFill>
              </a:rPr>
              <a:t>drug.3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084887" y="669132"/>
            <a:ext cx="5357812" cy="82391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“</a:t>
            </a:r>
            <a:r>
              <a:rPr lang="en-US" sz="3200" u="sng" dirty="0" smtClean="0"/>
              <a:t>Un</a:t>
            </a:r>
            <a:r>
              <a:rPr lang="en-US" sz="3200" dirty="0" smtClean="0"/>
              <a:t>-planned comparisons”</a:t>
            </a:r>
            <a:endParaRPr lang="en-US" sz="32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084886" y="1493044"/>
            <a:ext cx="5561681" cy="463504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These are Usually used to test hypotheses the come up 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AFTER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/>
              <a:t>the data were collected and/or analyses began 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., both </a:t>
            </a:r>
            <a:r>
              <a:rPr lang="en-US" b="1" dirty="0" smtClean="0">
                <a:solidFill>
                  <a:srgbClr val="00B0F0"/>
                </a:solidFill>
              </a:rPr>
              <a:t>drug.2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 smtClean="0"/>
              <a:t>&amp; </a:t>
            </a:r>
            <a:r>
              <a:rPr lang="en-US" b="1" dirty="0" smtClean="0">
                <a:solidFill>
                  <a:srgbClr val="7030A0"/>
                </a:solidFill>
              </a:rPr>
              <a:t>drug.3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smtClean="0"/>
              <a:t>decrease blood pressure.  Is the effect of </a:t>
            </a:r>
            <a:r>
              <a:rPr lang="en-US" b="1" dirty="0" smtClean="0">
                <a:solidFill>
                  <a:srgbClr val="00B0F0"/>
                </a:solidFill>
              </a:rPr>
              <a:t>drug.2</a:t>
            </a:r>
            <a:r>
              <a:rPr lang="en-US" dirty="0" smtClean="0"/>
              <a:t> &gt; </a:t>
            </a:r>
            <a:r>
              <a:rPr lang="en-US" b="1" dirty="0" smtClean="0">
                <a:solidFill>
                  <a:srgbClr val="7030A0"/>
                </a:solidFill>
              </a:rPr>
              <a:t>drug.3</a:t>
            </a:r>
            <a:r>
              <a:rPr lang="en-US" dirty="0" smtClean="0"/>
              <a:t>?</a:t>
            </a:r>
          </a:p>
          <a:p>
            <a:r>
              <a:rPr lang="en-US" dirty="0" smtClean="0"/>
              <a:t>These can often be large in number</a:t>
            </a:r>
          </a:p>
          <a:p>
            <a:r>
              <a:rPr lang="en-US" dirty="0" smtClean="0"/>
              <a:t>Often called “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data dredging</a:t>
            </a:r>
            <a:r>
              <a:rPr lang="en-US" dirty="0" smtClean="0"/>
              <a:t>” or “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fishing</a:t>
            </a:r>
            <a:r>
              <a:rPr lang="en-US" dirty="0" smtClean="0"/>
              <a:t>.”</a:t>
            </a:r>
          </a:p>
          <a:p>
            <a:r>
              <a:rPr lang="en-US" dirty="0" smtClean="0"/>
              <a:t>Often result in </a:t>
            </a:r>
            <a:r>
              <a:rPr lang="en-US" b="1" dirty="0" smtClean="0"/>
              <a:t>after-the-fact</a:t>
            </a:r>
            <a:r>
              <a:rPr lang="en-US" dirty="0" smtClean="0"/>
              <a:t> explanations (“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hand waving</a:t>
            </a:r>
            <a:r>
              <a:rPr lang="en-US" dirty="0" smtClean="0"/>
              <a:t>”)</a:t>
            </a:r>
          </a:p>
          <a:p>
            <a:r>
              <a:rPr lang="en-US" dirty="0" smtClean="0"/>
              <a:t>Should best be considered as 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exploratory analyses</a:t>
            </a:r>
            <a:r>
              <a:rPr lang="en-US" dirty="0" smtClean="0"/>
              <a:t> that should be followed up by a new study</a:t>
            </a:r>
          </a:p>
          <a:p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95409" y="1478128"/>
            <a:ext cx="36840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350251" y="1478128"/>
            <a:ext cx="41412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39788" y="2384507"/>
            <a:ext cx="11333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804946" y="4189243"/>
            <a:ext cx="7564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9788" y="5432506"/>
            <a:ext cx="9248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200609" y="5432506"/>
            <a:ext cx="9248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39788" y="5889706"/>
            <a:ext cx="1646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494504" y="2095748"/>
            <a:ext cx="884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122904" y="4255665"/>
            <a:ext cx="1646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545262" y="4233855"/>
            <a:ext cx="8974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291347" y="4947729"/>
            <a:ext cx="16387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0007851" y="5394654"/>
            <a:ext cx="16387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484188" y="5659349"/>
            <a:ext cx="10716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125661" y="1028949"/>
            <a:ext cx="5889876" cy="5791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387556" y="1698619"/>
            <a:ext cx="5299785" cy="46628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300" dirty="0" smtClean="0"/>
              <a:t>New movement in Psychology &amp; medical studies</a:t>
            </a:r>
          </a:p>
          <a:p>
            <a:r>
              <a:rPr lang="en-US" sz="3300" dirty="0" smtClean="0"/>
              <a:t>“</a:t>
            </a:r>
            <a:r>
              <a:rPr lang="en-US" sz="3300" b="1" dirty="0" smtClean="0">
                <a:solidFill>
                  <a:schemeClr val="accent2">
                    <a:lumMod val="75000"/>
                  </a:schemeClr>
                </a:solidFill>
              </a:rPr>
              <a:t>Pre-registration</a:t>
            </a:r>
            <a:r>
              <a:rPr lang="en-US" sz="3300" dirty="0" smtClean="0"/>
              <a:t>” of  </a:t>
            </a:r>
          </a:p>
          <a:p>
            <a:r>
              <a:rPr lang="en-US" sz="3300" dirty="0"/>
              <a:t> </a:t>
            </a:r>
            <a:r>
              <a:rPr lang="en-US" sz="3300" dirty="0" smtClean="0"/>
              <a:t> studies/experiments,         their design,                             the planned comparisons &amp; statistical techniques</a:t>
            </a:r>
          </a:p>
          <a:p>
            <a:endParaRPr lang="en-US" sz="3300" dirty="0" smtClean="0"/>
          </a:p>
          <a:p>
            <a:r>
              <a:rPr lang="en-US" sz="3300" b="1" u="sng" dirty="0" smtClean="0"/>
              <a:t>Why pre-register studies?</a:t>
            </a:r>
            <a:endParaRPr lang="en-US" sz="3300" b="1" u="sng" dirty="0"/>
          </a:p>
        </p:txBody>
      </p:sp>
      <p:sp>
        <p:nvSpPr>
          <p:cNvPr id="22" name="Rectangle 21"/>
          <p:cNvSpPr/>
          <p:nvPr/>
        </p:nvSpPr>
        <p:spPr>
          <a:xfrm>
            <a:off x="11867724" y="-45549"/>
            <a:ext cx="324276" cy="69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645500" y="2730321"/>
            <a:ext cx="2743200" cy="579549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349915" y="3753398"/>
            <a:ext cx="1188778" cy="579549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128757" y="4323120"/>
            <a:ext cx="3676617" cy="579549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453038" y="4899891"/>
            <a:ext cx="3676617" cy="579549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349915" y="5735724"/>
            <a:ext cx="2038785" cy="579549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8989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-244475"/>
            <a:ext cx="10515600" cy="1325563"/>
          </a:xfrm>
        </p:spPr>
        <p:txBody>
          <a:bodyPr/>
          <a:lstStyle/>
          <a:p>
            <a:r>
              <a:rPr lang="en-US" dirty="0" smtClean="0"/>
              <a:t>Types of pairwise comparisons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49180" y="669132"/>
            <a:ext cx="5548395" cy="82391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“Planned Comparisons”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49180" y="1493043"/>
            <a:ext cx="5548396" cy="5100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These comparisons are/were:</a:t>
            </a:r>
          </a:p>
          <a:p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planned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/>
              <a:t>before the study was conducted (</a:t>
            </a:r>
            <a:r>
              <a:rPr lang="en-US" dirty="0" err="1" smtClean="0"/>
              <a:t>eg</a:t>
            </a:r>
            <a:r>
              <a:rPr lang="en-US" dirty="0" smtClean="0"/>
              <a:t>, placebo vs. drug)</a:t>
            </a:r>
          </a:p>
          <a:p>
            <a:r>
              <a:rPr lang="en-US" dirty="0" smtClean="0"/>
              <a:t>Those that determined how the study was designed</a:t>
            </a:r>
          </a:p>
          <a:p>
            <a:r>
              <a:rPr lang="en-US" dirty="0" smtClean="0"/>
              <a:t>Usually much 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fewer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/>
              <a:t>in number than all possible comparisons</a:t>
            </a:r>
          </a:p>
          <a:p>
            <a:r>
              <a:rPr lang="en-US" dirty="0" smtClean="0"/>
              <a:t>Often comparisons between a </a:t>
            </a:r>
            <a:r>
              <a:rPr lang="en-US" b="1" dirty="0" smtClean="0"/>
              <a:t>control</a:t>
            </a:r>
            <a:r>
              <a:rPr lang="en-US" dirty="0" smtClean="0"/>
              <a:t> (</a:t>
            </a:r>
            <a:r>
              <a:rPr lang="en-US" dirty="0" err="1" smtClean="0"/>
              <a:t>eg</a:t>
            </a:r>
            <a:r>
              <a:rPr lang="en-US" dirty="0" smtClean="0"/>
              <a:t>. Placebo) &amp; </a:t>
            </a:r>
            <a:r>
              <a:rPr lang="en-US" b="1" dirty="0" smtClean="0"/>
              <a:t>several treatments </a:t>
            </a:r>
            <a:r>
              <a:rPr lang="en-US" dirty="0" smtClean="0"/>
              <a:t>(drug.1,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drug.2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7030A0"/>
                </a:solidFill>
              </a:rPr>
              <a:t>drug.3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084887" y="669132"/>
            <a:ext cx="5357812" cy="82391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“</a:t>
            </a:r>
            <a:r>
              <a:rPr lang="en-US" sz="3200" u="sng" dirty="0" smtClean="0"/>
              <a:t>Un</a:t>
            </a:r>
            <a:r>
              <a:rPr lang="en-US" sz="3200" dirty="0" smtClean="0"/>
              <a:t>-planned comparisons”</a:t>
            </a:r>
            <a:endParaRPr lang="en-US" sz="32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084886" y="1493044"/>
            <a:ext cx="5561681" cy="463504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These are Usually used to test hypotheses the come up 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AFTER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/>
              <a:t>the data were collected and/or analyses began 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., both </a:t>
            </a:r>
            <a:r>
              <a:rPr lang="en-US" b="1" dirty="0" smtClean="0">
                <a:solidFill>
                  <a:srgbClr val="00B0F0"/>
                </a:solidFill>
              </a:rPr>
              <a:t>drug.2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 smtClean="0"/>
              <a:t>&amp; </a:t>
            </a:r>
            <a:r>
              <a:rPr lang="en-US" b="1" dirty="0" smtClean="0">
                <a:solidFill>
                  <a:srgbClr val="7030A0"/>
                </a:solidFill>
              </a:rPr>
              <a:t>drug.3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smtClean="0"/>
              <a:t>decrease blood pressure.  Is the effect of </a:t>
            </a:r>
            <a:r>
              <a:rPr lang="en-US" b="1" dirty="0" smtClean="0">
                <a:solidFill>
                  <a:srgbClr val="00B0F0"/>
                </a:solidFill>
              </a:rPr>
              <a:t>drug.2</a:t>
            </a:r>
            <a:r>
              <a:rPr lang="en-US" dirty="0" smtClean="0"/>
              <a:t> &gt; </a:t>
            </a:r>
            <a:r>
              <a:rPr lang="en-US" b="1" dirty="0" smtClean="0">
                <a:solidFill>
                  <a:srgbClr val="7030A0"/>
                </a:solidFill>
              </a:rPr>
              <a:t>drug.3</a:t>
            </a:r>
            <a:r>
              <a:rPr lang="en-US" dirty="0" smtClean="0"/>
              <a:t>?</a:t>
            </a:r>
          </a:p>
          <a:p>
            <a:r>
              <a:rPr lang="en-US" dirty="0" smtClean="0"/>
              <a:t>These can often be large in number</a:t>
            </a:r>
          </a:p>
          <a:p>
            <a:r>
              <a:rPr lang="en-US" dirty="0" smtClean="0"/>
              <a:t>Often called “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data dredging</a:t>
            </a:r>
            <a:r>
              <a:rPr lang="en-US" dirty="0" smtClean="0"/>
              <a:t>” or “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fishing</a:t>
            </a:r>
            <a:r>
              <a:rPr lang="en-US" dirty="0" smtClean="0"/>
              <a:t>.”</a:t>
            </a:r>
          </a:p>
          <a:p>
            <a:r>
              <a:rPr lang="en-US" dirty="0" smtClean="0"/>
              <a:t>Often result in </a:t>
            </a:r>
            <a:r>
              <a:rPr lang="en-US" b="1" dirty="0" smtClean="0"/>
              <a:t>after-the-fact</a:t>
            </a:r>
            <a:r>
              <a:rPr lang="en-US" dirty="0" smtClean="0"/>
              <a:t> explanations (“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hand waving</a:t>
            </a:r>
            <a:r>
              <a:rPr lang="en-US" dirty="0" smtClean="0"/>
              <a:t>”)</a:t>
            </a:r>
          </a:p>
          <a:p>
            <a:r>
              <a:rPr lang="en-US" dirty="0" smtClean="0"/>
              <a:t>Should best be considered as 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exploratory analyses</a:t>
            </a:r>
            <a:r>
              <a:rPr lang="en-US" dirty="0" smtClean="0"/>
              <a:t> that should be followed up by a new study</a:t>
            </a:r>
          </a:p>
          <a:p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95409" y="1478128"/>
            <a:ext cx="36840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350251" y="1478128"/>
            <a:ext cx="41412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39788" y="2384507"/>
            <a:ext cx="11333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804946" y="4189243"/>
            <a:ext cx="7564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9788" y="5432506"/>
            <a:ext cx="9248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200609" y="5432506"/>
            <a:ext cx="9248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39788" y="5889706"/>
            <a:ext cx="1646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494504" y="2095748"/>
            <a:ext cx="884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122904" y="4255665"/>
            <a:ext cx="1646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545262" y="4233855"/>
            <a:ext cx="8974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291347" y="4947729"/>
            <a:ext cx="16387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0007851" y="5394654"/>
            <a:ext cx="16387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484188" y="5659349"/>
            <a:ext cx="10716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125661" y="1028949"/>
            <a:ext cx="5889876" cy="5791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387556" y="1698619"/>
            <a:ext cx="5299785" cy="46628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300" dirty="0" smtClean="0"/>
              <a:t>New movement in Psychology &amp; medical studies</a:t>
            </a:r>
          </a:p>
          <a:p>
            <a:r>
              <a:rPr lang="en-US" sz="3300" dirty="0" smtClean="0"/>
              <a:t>“</a:t>
            </a:r>
            <a:r>
              <a:rPr lang="en-US" sz="3300" b="1" dirty="0" smtClean="0">
                <a:solidFill>
                  <a:schemeClr val="accent2">
                    <a:lumMod val="75000"/>
                  </a:schemeClr>
                </a:solidFill>
              </a:rPr>
              <a:t>Pre-registration</a:t>
            </a:r>
            <a:r>
              <a:rPr lang="en-US" sz="3300" dirty="0" smtClean="0"/>
              <a:t>” of  </a:t>
            </a:r>
          </a:p>
          <a:p>
            <a:r>
              <a:rPr lang="en-US" sz="3300" dirty="0"/>
              <a:t> </a:t>
            </a:r>
            <a:r>
              <a:rPr lang="en-US" sz="3300" dirty="0" smtClean="0"/>
              <a:t> studies/experiments,         their design,                             the planned comparisons &amp; statistical techniques</a:t>
            </a:r>
          </a:p>
          <a:p>
            <a:endParaRPr lang="en-US" sz="3300" dirty="0" smtClean="0"/>
          </a:p>
          <a:p>
            <a:r>
              <a:rPr lang="en-US" sz="3300" b="1" u="sng" dirty="0" smtClean="0"/>
              <a:t>Why </a:t>
            </a:r>
            <a:r>
              <a:rPr lang="en-US" sz="3300" b="1" u="sng" dirty="0" smtClean="0">
                <a:solidFill>
                  <a:schemeClr val="accent2">
                    <a:lumMod val="75000"/>
                  </a:schemeClr>
                </a:solidFill>
              </a:rPr>
              <a:t>pre-register</a:t>
            </a:r>
            <a:r>
              <a:rPr lang="en-US" sz="3300" b="1" u="sng" dirty="0" smtClean="0"/>
              <a:t> studies?</a:t>
            </a:r>
            <a:endParaRPr lang="en-US" sz="3300" b="1" u="sng" dirty="0"/>
          </a:p>
        </p:txBody>
      </p:sp>
      <p:sp>
        <p:nvSpPr>
          <p:cNvPr id="24" name="Rectangle 23"/>
          <p:cNvSpPr/>
          <p:nvPr/>
        </p:nvSpPr>
        <p:spPr>
          <a:xfrm>
            <a:off x="7349915" y="3753398"/>
            <a:ext cx="1188778" cy="579549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128757" y="4323120"/>
            <a:ext cx="3676617" cy="579549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453038" y="4899891"/>
            <a:ext cx="3676617" cy="579549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87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-244475"/>
            <a:ext cx="10515600" cy="1325563"/>
          </a:xfrm>
        </p:spPr>
        <p:txBody>
          <a:bodyPr/>
          <a:lstStyle/>
          <a:p>
            <a:r>
              <a:rPr lang="en-US" dirty="0" smtClean="0"/>
              <a:t>Types of pairwise comparisons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49180" y="669132"/>
            <a:ext cx="5548395" cy="82391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“Planned Comparisons”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49180" y="1493043"/>
            <a:ext cx="5548396" cy="5100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These comparisons are/were:</a:t>
            </a:r>
          </a:p>
          <a:p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planned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/>
              <a:t>before the study was conducted (</a:t>
            </a:r>
            <a:r>
              <a:rPr lang="en-US" dirty="0" err="1" smtClean="0"/>
              <a:t>eg</a:t>
            </a:r>
            <a:r>
              <a:rPr lang="en-US" dirty="0" smtClean="0"/>
              <a:t>, placebo vs. drug)</a:t>
            </a:r>
          </a:p>
          <a:p>
            <a:r>
              <a:rPr lang="en-US" dirty="0" smtClean="0"/>
              <a:t>Those that determined how the study was designed</a:t>
            </a:r>
          </a:p>
          <a:p>
            <a:r>
              <a:rPr lang="en-US" dirty="0" smtClean="0"/>
              <a:t>Usually much 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fewer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/>
              <a:t>in number than all possible comparisons</a:t>
            </a:r>
          </a:p>
          <a:p>
            <a:r>
              <a:rPr lang="en-US" dirty="0" smtClean="0"/>
              <a:t>Often comparisons between a </a:t>
            </a:r>
            <a:r>
              <a:rPr lang="en-US" b="1" dirty="0" smtClean="0"/>
              <a:t>control</a:t>
            </a:r>
            <a:r>
              <a:rPr lang="en-US" dirty="0" smtClean="0"/>
              <a:t> (</a:t>
            </a:r>
            <a:r>
              <a:rPr lang="en-US" dirty="0" err="1" smtClean="0"/>
              <a:t>eg</a:t>
            </a:r>
            <a:r>
              <a:rPr lang="en-US" dirty="0" smtClean="0"/>
              <a:t>. Placebo) &amp; </a:t>
            </a:r>
            <a:r>
              <a:rPr lang="en-US" b="1" dirty="0" smtClean="0"/>
              <a:t>several treatments </a:t>
            </a:r>
            <a:r>
              <a:rPr lang="en-US" dirty="0" smtClean="0"/>
              <a:t>(drug.1,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drug.2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7030A0"/>
                </a:solidFill>
              </a:rPr>
              <a:t>drug.3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084887" y="669132"/>
            <a:ext cx="5357812" cy="82391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“</a:t>
            </a:r>
            <a:r>
              <a:rPr lang="en-US" sz="3200" u="sng" dirty="0" smtClean="0"/>
              <a:t>Un</a:t>
            </a:r>
            <a:r>
              <a:rPr lang="en-US" sz="3200" dirty="0" smtClean="0"/>
              <a:t>-planned comparisons”</a:t>
            </a:r>
            <a:endParaRPr lang="en-US" sz="32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084886" y="1493044"/>
            <a:ext cx="5561681" cy="463504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These are Usually used to test hypotheses the come up 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AFTER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/>
              <a:t>the data were collected and/or analyses began 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., both </a:t>
            </a:r>
            <a:r>
              <a:rPr lang="en-US" b="1" dirty="0" smtClean="0">
                <a:solidFill>
                  <a:srgbClr val="00B0F0"/>
                </a:solidFill>
              </a:rPr>
              <a:t>drug.2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 smtClean="0"/>
              <a:t>&amp; </a:t>
            </a:r>
            <a:r>
              <a:rPr lang="en-US" b="1" dirty="0" smtClean="0">
                <a:solidFill>
                  <a:srgbClr val="7030A0"/>
                </a:solidFill>
              </a:rPr>
              <a:t>drug.3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smtClean="0"/>
              <a:t>decrease blood pressure.  Is the effect of </a:t>
            </a:r>
            <a:r>
              <a:rPr lang="en-US" b="1" dirty="0" smtClean="0">
                <a:solidFill>
                  <a:srgbClr val="00B0F0"/>
                </a:solidFill>
              </a:rPr>
              <a:t>drug.2</a:t>
            </a:r>
            <a:r>
              <a:rPr lang="en-US" dirty="0" smtClean="0"/>
              <a:t> &gt; </a:t>
            </a:r>
            <a:r>
              <a:rPr lang="en-US" b="1" dirty="0" smtClean="0">
                <a:solidFill>
                  <a:srgbClr val="7030A0"/>
                </a:solidFill>
              </a:rPr>
              <a:t>drug.3</a:t>
            </a:r>
            <a:r>
              <a:rPr lang="en-US" dirty="0" smtClean="0"/>
              <a:t>?</a:t>
            </a:r>
          </a:p>
          <a:p>
            <a:r>
              <a:rPr lang="en-US" dirty="0" smtClean="0"/>
              <a:t>These can often be large in number</a:t>
            </a:r>
          </a:p>
          <a:p>
            <a:r>
              <a:rPr lang="en-US" dirty="0" smtClean="0"/>
              <a:t>Often called “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data dredging</a:t>
            </a:r>
            <a:r>
              <a:rPr lang="en-US" dirty="0" smtClean="0"/>
              <a:t>” or “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fishing</a:t>
            </a:r>
            <a:r>
              <a:rPr lang="en-US" dirty="0" smtClean="0"/>
              <a:t>.”</a:t>
            </a:r>
          </a:p>
          <a:p>
            <a:r>
              <a:rPr lang="en-US" dirty="0" smtClean="0"/>
              <a:t>Often result in </a:t>
            </a:r>
            <a:r>
              <a:rPr lang="en-US" b="1" dirty="0" smtClean="0"/>
              <a:t>after-the-fact</a:t>
            </a:r>
            <a:r>
              <a:rPr lang="en-US" dirty="0" smtClean="0"/>
              <a:t> explanations (“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hand waving</a:t>
            </a:r>
            <a:r>
              <a:rPr lang="en-US" dirty="0" smtClean="0"/>
              <a:t>”)</a:t>
            </a:r>
          </a:p>
          <a:p>
            <a:r>
              <a:rPr lang="en-US" dirty="0" smtClean="0"/>
              <a:t>Should best be considered as 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exploratory analyses</a:t>
            </a:r>
            <a:r>
              <a:rPr lang="en-US" dirty="0" smtClean="0"/>
              <a:t> that should be followed up by a new study</a:t>
            </a:r>
          </a:p>
          <a:p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95409" y="1478128"/>
            <a:ext cx="36840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350251" y="1478128"/>
            <a:ext cx="41412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39788" y="2384507"/>
            <a:ext cx="11333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804946" y="4189243"/>
            <a:ext cx="7564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9788" y="5432506"/>
            <a:ext cx="9248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200609" y="5432506"/>
            <a:ext cx="9248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39788" y="5889706"/>
            <a:ext cx="1646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494504" y="2095748"/>
            <a:ext cx="884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122904" y="4255665"/>
            <a:ext cx="1646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545262" y="4233855"/>
            <a:ext cx="8974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291347" y="4947729"/>
            <a:ext cx="16387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0007851" y="5394654"/>
            <a:ext cx="16387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484188" y="5659349"/>
            <a:ext cx="10716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125661" y="1028949"/>
            <a:ext cx="5889876" cy="5791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387556" y="1698619"/>
            <a:ext cx="5299785" cy="46628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300" dirty="0" smtClean="0"/>
              <a:t>New movement in Psychology &amp; medical studies</a:t>
            </a:r>
          </a:p>
          <a:p>
            <a:r>
              <a:rPr lang="en-US" sz="3300" dirty="0" smtClean="0"/>
              <a:t>“</a:t>
            </a:r>
            <a:r>
              <a:rPr lang="en-US" sz="3300" b="1" dirty="0" smtClean="0">
                <a:solidFill>
                  <a:schemeClr val="accent2">
                    <a:lumMod val="75000"/>
                  </a:schemeClr>
                </a:solidFill>
              </a:rPr>
              <a:t>Pre-registration</a:t>
            </a:r>
            <a:r>
              <a:rPr lang="en-US" sz="3300" dirty="0" smtClean="0"/>
              <a:t>” of  </a:t>
            </a:r>
          </a:p>
          <a:p>
            <a:r>
              <a:rPr lang="en-US" sz="3300" dirty="0"/>
              <a:t> </a:t>
            </a:r>
            <a:r>
              <a:rPr lang="en-US" sz="3300" dirty="0" smtClean="0"/>
              <a:t> studies/experiments,         their </a:t>
            </a:r>
            <a:r>
              <a:rPr lang="en-US" sz="3300" b="1" dirty="0" smtClean="0">
                <a:solidFill>
                  <a:schemeClr val="accent2">
                    <a:lumMod val="75000"/>
                  </a:schemeClr>
                </a:solidFill>
              </a:rPr>
              <a:t>design</a:t>
            </a:r>
            <a:r>
              <a:rPr lang="en-US" sz="3300" dirty="0" smtClean="0"/>
              <a:t>,                             the planned comparisons &amp; statistical techniques</a:t>
            </a:r>
          </a:p>
          <a:p>
            <a:endParaRPr lang="en-US" sz="3300" dirty="0" smtClean="0"/>
          </a:p>
          <a:p>
            <a:r>
              <a:rPr lang="en-US" sz="3300" b="1" u="sng" dirty="0" smtClean="0"/>
              <a:t>Why </a:t>
            </a:r>
            <a:r>
              <a:rPr lang="en-US" sz="3300" b="1" u="sng" dirty="0" smtClean="0">
                <a:solidFill>
                  <a:schemeClr val="accent2">
                    <a:lumMod val="75000"/>
                  </a:schemeClr>
                </a:solidFill>
              </a:rPr>
              <a:t>pre-register</a:t>
            </a:r>
            <a:r>
              <a:rPr lang="en-US" sz="3300" b="1" u="sng" dirty="0" smtClean="0"/>
              <a:t> studies?</a:t>
            </a:r>
            <a:endParaRPr lang="en-US" sz="3300" b="1" u="sng" dirty="0"/>
          </a:p>
        </p:txBody>
      </p:sp>
      <p:sp>
        <p:nvSpPr>
          <p:cNvPr id="26" name="Rectangle 25"/>
          <p:cNvSpPr/>
          <p:nvPr/>
        </p:nvSpPr>
        <p:spPr>
          <a:xfrm>
            <a:off x="7128757" y="4323120"/>
            <a:ext cx="3676617" cy="579549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453038" y="4899891"/>
            <a:ext cx="3676617" cy="579549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22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-244475"/>
            <a:ext cx="10515600" cy="1325563"/>
          </a:xfrm>
        </p:spPr>
        <p:txBody>
          <a:bodyPr/>
          <a:lstStyle/>
          <a:p>
            <a:r>
              <a:rPr lang="en-US" dirty="0" smtClean="0"/>
              <a:t>Types of pairwise comparisons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49180" y="669132"/>
            <a:ext cx="5548395" cy="82391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“Planned Comparisons”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49180" y="1493043"/>
            <a:ext cx="5548396" cy="5100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These comparisons are/were:</a:t>
            </a:r>
          </a:p>
          <a:p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planned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/>
              <a:t>before the study was conducted (</a:t>
            </a:r>
            <a:r>
              <a:rPr lang="en-US" dirty="0" err="1" smtClean="0"/>
              <a:t>eg</a:t>
            </a:r>
            <a:r>
              <a:rPr lang="en-US" dirty="0" smtClean="0"/>
              <a:t>, placebo vs. drug)</a:t>
            </a:r>
          </a:p>
          <a:p>
            <a:r>
              <a:rPr lang="en-US" dirty="0" smtClean="0"/>
              <a:t>Those that determined how the study was designed</a:t>
            </a:r>
          </a:p>
          <a:p>
            <a:r>
              <a:rPr lang="en-US" dirty="0" smtClean="0"/>
              <a:t>Usually much 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fewer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/>
              <a:t>in number than all possible comparisons</a:t>
            </a:r>
          </a:p>
          <a:p>
            <a:r>
              <a:rPr lang="en-US" dirty="0" smtClean="0"/>
              <a:t>Often comparisons between a </a:t>
            </a:r>
            <a:r>
              <a:rPr lang="en-US" b="1" dirty="0" smtClean="0"/>
              <a:t>control</a:t>
            </a:r>
            <a:r>
              <a:rPr lang="en-US" dirty="0" smtClean="0"/>
              <a:t> (</a:t>
            </a:r>
            <a:r>
              <a:rPr lang="en-US" dirty="0" err="1" smtClean="0"/>
              <a:t>eg</a:t>
            </a:r>
            <a:r>
              <a:rPr lang="en-US" dirty="0" smtClean="0"/>
              <a:t>. Placebo) &amp; </a:t>
            </a:r>
            <a:r>
              <a:rPr lang="en-US" b="1" dirty="0" smtClean="0"/>
              <a:t>several treatments </a:t>
            </a:r>
            <a:r>
              <a:rPr lang="en-US" dirty="0" smtClean="0"/>
              <a:t>(drug.1,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drug.2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7030A0"/>
                </a:solidFill>
              </a:rPr>
              <a:t>drug.3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084887" y="669132"/>
            <a:ext cx="5357812" cy="82391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“</a:t>
            </a:r>
            <a:r>
              <a:rPr lang="en-US" sz="3200" u="sng" dirty="0" smtClean="0"/>
              <a:t>Un</a:t>
            </a:r>
            <a:r>
              <a:rPr lang="en-US" sz="3200" dirty="0" smtClean="0"/>
              <a:t>-planned comparisons”</a:t>
            </a:r>
            <a:endParaRPr lang="en-US" sz="32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084886" y="1493044"/>
            <a:ext cx="5561681" cy="463504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These are Usually used to test hypotheses the come up 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AFTER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/>
              <a:t>the data were collected and/or analyses began 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., both </a:t>
            </a:r>
            <a:r>
              <a:rPr lang="en-US" b="1" dirty="0" smtClean="0">
                <a:solidFill>
                  <a:srgbClr val="00B0F0"/>
                </a:solidFill>
              </a:rPr>
              <a:t>drug.2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 smtClean="0"/>
              <a:t>&amp; </a:t>
            </a:r>
            <a:r>
              <a:rPr lang="en-US" b="1" dirty="0" smtClean="0">
                <a:solidFill>
                  <a:srgbClr val="7030A0"/>
                </a:solidFill>
              </a:rPr>
              <a:t>drug.3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smtClean="0"/>
              <a:t>decrease blood pressure.  Is the effect of </a:t>
            </a:r>
            <a:r>
              <a:rPr lang="en-US" b="1" dirty="0" smtClean="0">
                <a:solidFill>
                  <a:srgbClr val="00B0F0"/>
                </a:solidFill>
              </a:rPr>
              <a:t>drug.2</a:t>
            </a:r>
            <a:r>
              <a:rPr lang="en-US" dirty="0" smtClean="0"/>
              <a:t> &gt; </a:t>
            </a:r>
            <a:r>
              <a:rPr lang="en-US" b="1" dirty="0" smtClean="0">
                <a:solidFill>
                  <a:srgbClr val="7030A0"/>
                </a:solidFill>
              </a:rPr>
              <a:t>drug.3</a:t>
            </a:r>
            <a:r>
              <a:rPr lang="en-US" dirty="0" smtClean="0"/>
              <a:t>?</a:t>
            </a:r>
          </a:p>
          <a:p>
            <a:r>
              <a:rPr lang="en-US" dirty="0" smtClean="0"/>
              <a:t>These can often be large in number</a:t>
            </a:r>
          </a:p>
          <a:p>
            <a:r>
              <a:rPr lang="en-US" dirty="0" smtClean="0"/>
              <a:t>Often called “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data dredging</a:t>
            </a:r>
            <a:r>
              <a:rPr lang="en-US" dirty="0" smtClean="0"/>
              <a:t>” or “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fishing</a:t>
            </a:r>
            <a:r>
              <a:rPr lang="en-US" dirty="0" smtClean="0"/>
              <a:t>.”</a:t>
            </a:r>
          </a:p>
          <a:p>
            <a:r>
              <a:rPr lang="en-US" dirty="0" smtClean="0"/>
              <a:t>Often result in </a:t>
            </a:r>
            <a:r>
              <a:rPr lang="en-US" b="1" dirty="0" smtClean="0"/>
              <a:t>after-the-fact</a:t>
            </a:r>
            <a:r>
              <a:rPr lang="en-US" dirty="0" smtClean="0"/>
              <a:t> explanations (“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hand waving</a:t>
            </a:r>
            <a:r>
              <a:rPr lang="en-US" dirty="0" smtClean="0"/>
              <a:t>”)</a:t>
            </a:r>
          </a:p>
          <a:p>
            <a:r>
              <a:rPr lang="en-US" dirty="0" smtClean="0"/>
              <a:t>Should best be considered as 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exploratory analyses</a:t>
            </a:r>
            <a:r>
              <a:rPr lang="en-US" dirty="0" smtClean="0"/>
              <a:t> that should be followed up by a new study</a:t>
            </a:r>
          </a:p>
          <a:p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95409" y="1478128"/>
            <a:ext cx="36840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350251" y="1478128"/>
            <a:ext cx="41412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39788" y="2384507"/>
            <a:ext cx="11333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804946" y="4189243"/>
            <a:ext cx="7564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9788" y="5432506"/>
            <a:ext cx="9248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200609" y="5432506"/>
            <a:ext cx="9248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39788" y="5889706"/>
            <a:ext cx="1646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494504" y="2095748"/>
            <a:ext cx="884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122904" y="4255665"/>
            <a:ext cx="1646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545262" y="4233855"/>
            <a:ext cx="8974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291347" y="4947729"/>
            <a:ext cx="16387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0007851" y="5394654"/>
            <a:ext cx="16387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484188" y="5659349"/>
            <a:ext cx="10716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125661" y="1028949"/>
            <a:ext cx="5889876" cy="5791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387556" y="1698619"/>
            <a:ext cx="5299785" cy="46628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300" dirty="0" smtClean="0"/>
              <a:t>New movement in Psychology &amp; medical studies</a:t>
            </a:r>
          </a:p>
          <a:p>
            <a:r>
              <a:rPr lang="en-US" sz="3300" dirty="0" smtClean="0"/>
              <a:t>“</a:t>
            </a:r>
            <a:r>
              <a:rPr lang="en-US" sz="3300" b="1" dirty="0" smtClean="0">
                <a:solidFill>
                  <a:schemeClr val="accent2">
                    <a:lumMod val="75000"/>
                  </a:schemeClr>
                </a:solidFill>
              </a:rPr>
              <a:t>Pre-registration</a:t>
            </a:r>
            <a:r>
              <a:rPr lang="en-US" sz="3300" dirty="0" smtClean="0"/>
              <a:t>” of  </a:t>
            </a:r>
          </a:p>
          <a:p>
            <a:r>
              <a:rPr lang="en-US" sz="3300" dirty="0"/>
              <a:t> </a:t>
            </a:r>
            <a:r>
              <a:rPr lang="en-US" sz="3300" dirty="0" smtClean="0"/>
              <a:t> studies/experiments,         their </a:t>
            </a:r>
            <a:r>
              <a:rPr lang="en-US" sz="3300" b="1" dirty="0" smtClean="0">
                <a:solidFill>
                  <a:schemeClr val="accent2">
                    <a:lumMod val="75000"/>
                  </a:schemeClr>
                </a:solidFill>
              </a:rPr>
              <a:t>design</a:t>
            </a:r>
            <a:r>
              <a:rPr lang="en-US" sz="3300" dirty="0" smtClean="0"/>
              <a:t>,                             the </a:t>
            </a:r>
            <a:r>
              <a:rPr lang="en-US" sz="3300" b="1" dirty="0" smtClean="0">
                <a:solidFill>
                  <a:schemeClr val="accent2">
                    <a:lumMod val="75000"/>
                  </a:schemeClr>
                </a:solidFill>
              </a:rPr>
              <a:t>planned comparisons </a:t>
            </a:r>
            <a:r>
              <a:rPr lang="en-US" sz="3300" dirty="0" smtClean="0"/>
              <a:t>&amp; statistical techniques</a:t>
            </a:r>
          </a:p>
          <a:p>
            <a:endParaRPr lang="en-US" sz="3300" dirty="0" smtClean="0"/>
          </a:p>
          <a:p>
            <a:r>
              <a:rPr lang="en-US" sz="3300" b="1" u="sng" dirty="0" smtClean="0"/>
              <a:t>Why </a:t>
            </a:r>
            <a:r>
              <a:rPr lang="en-US" sz="3300" b="1" u="sng" dirty="0" smtClean="0">
                <a:solidFill>
                  <a:schemeClr val="accent2">
                    <a:lumMod val="75000"/>
                  </a:schemeClr>
                </a:solidFill>
              </a:rPr>
              <a:t>pre-register</a:t>
            </a:r>
            <a:r>
              <a:rPr lang="en-US" sz="3300" b="1" u="sng" dirty="0" smtClean="0"/>
              <a:t> studies?</a:t>
            </a:r>
            <a:endParaRPr lang="en-US" sz="3300" b="1" u="sng" dirty="0"/>
          </a:p>
        </p:txBody>
      </p:sp>
      <p:sp>
        <p:nvSpPr>
          <p:cNvPr id="28" name="Rectangle 27"/>
          <p:cNvSpPr/>
          <p:nvPr/>
        </p:nvSpPr>
        <p:spPr>
          <a:xfrm>
            <a:off x="6453038" y="4899891"/>
            <a:ext cx="3676617" cy="579549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4778062" y="1493042"/>
            <a:ext cx="1609493" cy="2778667"/>
          </a:xfrm>
          <a:custGeom>
            <a:avLst/>
            <a:gdLst>
              <a:gd name="connsiteX0" fmla="*/ 1030309 w 1030309"/>
              <a:gd name="connsiteY0" fmla="*/ 3773509 h 3773509"/>
              <a:gd name="connsiteX1" fmla="*/ 837126 w 1030309"/>
              <a:gd name="connsiteY1" fmla="*/ 1931831 h 3773509"/>
              <a:gd name="connsiteX2" fmla="*/ 0 w 1030309"/>
              <a:gd name="connsiteY2" fmla="*/ 0 h 377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0309" h="3773509">
                <a:moveTo>
                  <a:pt x="1030309" y="3773509"/>
                </a:moveTo>
                <a:cubicBezTo>
                  <a:pt x="1019576" y="3167129"/>
                  <a:pt x="1008844" y="2560749"/>
                  <a:pt x="837126" y="1931831"/>
                </a:cubicBezTo>
                <a:cubicBezTo>
                  <a:pt x="665408" y="1302913"/>
                  <a:pt x="332704" y="651456"/>
                  <a:pt x="0" y="0"/>
                </a:cubicBezTo>
              </a:path>
            </a:pathLst>
          </a:custGeom>
          <a:noFill/>
          <a:ln w="762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286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-244475"/>
            <a:ext cx="10515600" cy="1325563"/>
          </a:xfrm>
        </p:spPr>
        <p:txBody>
          <a:bodyPr/>
          <a:lstStyle/>
          <a:p>
            <a:r>
              <a:rPr lang="en-US" dirty="0" smtClean="0"/>
              <a:t>Types of pairwise comparisons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49180" y="669132"/>
            <a:ext cx="5548395" cy="82391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“Planned Comparisons”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49180" y="1493043"/>
            <a:ext cx="5548396" cy="5100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These comparisons are/were:</a:t>
            </a:r>
          </a:p>
          <a:p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planned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/>
              <a:t>before the study was conducted (</a:t>
            </a:r>
            <a:r>
              <a:rPr lang="en-US" dirty="0" err="1" smtClean="0"/>
              <a:t>eg</a:t>
            </a:r>
            <a:r>
              <a:rPr lang="en-US" dirty="0" smtClean="0"/>
              <a:t>, placebo vs. drug)</a:t>
            </a:r>
          </a:p>
          <a:p>
            <a:r>
              <a:rPr lang="en-US" dirty="0" smtClean="0"/>
              <a:t>Those that determined how the study was designed</a:t>
            </a:r>
          </a:p>
          <a:p>
            <a:r>
              <a:rPr lang="en-US" dirty="0" smtClean="0"/>
              <a:t>Usually much 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fewer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/>
              <a:t>in number than all possible comparisons</a:t>
            </a:r>
          </a:p>
          <a:p>
            <a:r>
              <a:rPr lang="en-US" dirty="0" smtClean="0"/>
              <a:t>Often comparisons between a </a:t>
            </a:r>
            <a:r>
              <a:rPr lang="en-US" b="1" dirty="0" smtClean="0"/>
              <a:t>control</a:t>
            </a:r>
            <a:r>
              <a:rPr lang="en-US" dirty="0" smtClean="0"/>
              <a:t> (</a:t>
            </a:r>
            <a:r>
              <a:rPr lang="en-US" dirty="0" err="1" smtClean="0"/>
              <a:t>eg</a:t>
            </a:r>
            <a:r>
              <a:rPr lang="en-US" dirty="0" smtClean="0"/>
              <a:t>. Placebo) &amp; </a:t>
            </a:r>
            <a:r>
              <a:rPr lang="en-US" b="1" dirty="0" smtClean="0"/>
              <a:t>several treatments </a:t>
            </a:r>
            <a:r>
              <a:rPr lang="en-US" dirty="0" smtClean="0"/>
              <a:t>(drug.1,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drug.2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7030A0"/>
                </a:solidFill>
              </a:rPr>
              <a:t>drug.3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084887" y="669132"/>
            <a:ext cx="5357812" cy="82391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“</a:t>
            </a:r>
            <a:r>
              <a:rPr lang="en-US" sz="3200" u="sng" dirty="0" smtClean="0"/>
              <a:t>Un</a:t>
            </a:r>
            <a:r>
              <a:rPr lang="en-US" sz="3200" dirty="0" smtClean="0"/>
              <a:t>-planned comparisons”</a:t>
            </a:r>
            <a:endParaRPr lang="en-US" sz="32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084886" y="1493044"/>
            <a:ext cx="5561681" cy="463504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These are Usually used to test hypotheses the come up 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AFTER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/>
              <a:t>the data were collected and/or analyses began 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., both </a:t>
            </a:r>
            <a:r>
              <a:rPr lang="en-US" b="1" dirty="0" smtClean="0">
                <a:solidFill>
                  <a:srgbClr val="00B0F0"/>
                </a:solidFill>
              </a:rPr>
              <a:t>drug.2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 smtClean="0"/>
              <a:t>&amp; </a:t>
            </a:r>
            <a:r>
              <a:rPr lang="en-US" b="1" dirty="0" smtClean="0">
                <a:solidFill>
                  <a:srgbClr val="7030A0"/>
                </a:solidFill>
              </a:rPr>
              <a:t>drug.3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smtClean="0"/>
              <a:t>decrease blood pressure.  Is the effect of </a:t>
            </a:r>
            <a:r>
              <a:rPr lang="en-US" b="1" dirty="0" smtClean="0">
                <a:solidFill>
                  <a:srgbClr val="00B0F0"/>
                </a:solidFill>
              </a:rPr>
              <a:t>drug.2</a:t>
            </a:r>
            <a:r>
              <a:rPr lang="en-US" dirty="0" smtClean="0"/>
              <a:t> &gt; </a:t>
            </a:r>
            <a:r>
              <a:rPr lang="en-US" b="1" dirty="0" smtClean="0">
                <a:solidFill>
                  <a:srgbClr val="7030A0"/>
                </a:solidFill>
              </a:rPr>
              <a:t>drug.3</a:t>
            </a:r>
            <a:r>
              <a:rPr lang="en-US" dirty="0" smtClean="0"/>
              <a:t>?</a:t>
            </a:r>
          </a:p>
          <a:p>
            <a:r>
              <a:rPr lang="en-US" dirty="0" smtClean="0"/>
              <a:t>These can often be large in number</a:t>
            </a:r>
          </a:p>
          <a:p>
            <a:r>
              <a:rPr lang="en-US" dirty="0" smtClean="0"/>
              <a:t>Often called “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data dredging</a:t>
            </a:r>
            <a:r>
              <a:rPr lang="en-US" dirty="0" smtClean="0"/>
              <a:t>” or “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fishing</a:t>
            </a:r>
            <a:r>
              <a:rPr lang="en-US" dirty="0" smtClean="0"/>
              <a:t>.”</a:t>
            </a:r>
          </a:p>
          <a:p>
            <a:r>
              <a:rPr lang="en-US" dirty="0" smtClean="0"/>
              <a:t>Often result in </a:t>
            </a:r>
            <a:r>
              <a:rPr lang="en-US" b="1" dirty="0" smtClean="0"/>
              <a:t>after-the-fact</a:t>
            </a:r>
            <a:r>
              <a:rPr lang="en-US" dirty="0" smtClean="0"/>
              <a:t> explanations (“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hand waving</a:t>
            </a:r>
            <a:r>
              <a:rPr lang="en-US" dirty="0" smtClean="0"/>
              <a:t>”)</a:t>
            </a:r>
          </a:p>
          <a:p>
            <a:r>
              <a:rPr lang="en-US" dirty="0" smtClean="0"/>
              <a:t>Should best be considered as 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exploratory analyses</a:t>
            </a:r>
            <a:r>
              <a:rPr lang="en-US" dirty="0" smtClean="0"/>
              <a:t> that should be followed up by a new study</a:t>
            </a:r>
          </a:p>
          <a:p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95409" y="1478128"/>
            <a:ext cx="36840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350251" y="1478128"/>
            <a:ext cx="41412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39788" y="2384507"/>
            <a:ext cx="11333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804946" y="4189243"/>
            <a:ext cx="7564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9788" y="5432506"/>
            <a:ext cx="9248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200609" y="5432506"/>
            <a:ext cx="9248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39788" y="5889706"/>
            <a:ext cx="1646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494504" y="2095748"/>
            <a:ext cx="884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122904" y="4255665"/>
            <a:ext cx="1646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545262" y="4233855"/>
            <a:ext cx="8974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291347" y="4947729"/>
            <a:ext cx="16387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0007851" y="5394654"/>
            <a:ext cx="16387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484188" y="5659349"/>
            <a:ext cx="10716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125661" y="1028949"/>
            <a:ext cx="5889876" cy="5791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387556" y="1698619"/>
            <a:ext cx="5299785" cy="46628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300" dirty="0" smtClean="0"/>
              <a:t>New movement in Psychology &amp; medical studies</a:t>
            </a:r>
          </a:p>
          <a:p>
            <a:r>
              <a:rPr lang="en-US" sz="3300" dirty="0" smtClean="0"/>
              <a:t>“</a:t>
            </a:r>
            <a:r>
              <a:rPr lang="en-US" sz="3300" b="1" dirty="0" smtClean="0">
                <a:solidFill>
                  <a:schemeClr val="accent2">
                    <a:lumMod val="75000"/>
                  </a:schemeClr>
                </a:solidFill>
              </a:rPr>
              <a:t>Pre-registration</a:t>
            </a:r>
            <a:r>
              <a:rPr lang="en-US" sz="3300" dirty="0" smtClean="0"/>
              <a:t>” of  </a:t>
            </a:r>
          </a:p>
          <a:p>
            <a:r>
              <a:rPr lang="en-US" sz="3300" dirty="0"/>
              <a:t> </a:t>
            </a:r>
            <a:r>
              <a:rPr lang="en-US" sz="3300" dirty="0" smtClean="0"/>
              <a:t> studies/experiments,         their </a:t>
            </a:r>
            <a:r>
              <a:rPr lang="en-US" sz="3300" b="1" dirty="0" smtClean="0">
                <a:solidFill>
                  <a:schemeClr val="accent2">
                    <a:lumMod val="75000"/>
                  </a:schemeClr>
                </a:solidFill>
              </a:rPr>
              <a:t>design</a:t>
            </a:r>
            <a:r>
              <a:rPr lang="en-US" sz="3300" dirty="0" smtClean="0"/>
              <a:t>,                             the </a:t>
            </a:r>
            <a:r>
              <a:rPr lang="en-US" sz="3300" b="1" dirty="0" smtClean="0">
                <a:solidFill>
                  <a:schemeClr val="accent2">
                    <a:lumMod val="75000"/>
                  </a:schemeClr>
                </a:solidFill>
              </a:rPr>
              <a:t>planned comparisons </a:t>
            </a:r>
            <a:r>
              <a:rPr lang="en-US" sz="3300" dirty="0" smtClean="0"/>
              <a:t>&amp; </a:t>
            </a:r>
            <a:r>
              <a:rPr lang="en-US" sz="3300" b="1" dirty="0" smtClean="0">
                <a:solidFill>
                  <a:schemeClr val="accent2">
                    <a:lumMod val="75000"/>
                  </a:schemeClr>
                </a:solidFill>
              </a:rPr>
              <a:t>statistical techniques</a:t>
            </a:r>
          </a:p>
          <a:p>
            <a:endParaRPr lang="en-US" sz="3300" dirty="0" smtClean="0"/>
          </a:p>
          <a:p>
            <a:r>
              <a:rPr lang="en-US" sz="3300" b="1" u="sng" dirty="0" smtClean="0"/>
              <a:t>Why </a:t>
            </a:r>
            <a:r>
              <a:rPr lang="en-US" sz="3300" b="1" u="sng" dirty="0" smtClean="0">
                <a:solidFill>
                  <a:schemeClr val="accent2">
                    <a:lumMod val="75000"/>
                  </a:schemeClr>
                </a:solidFill>
              </a:rPr>
              <a:t>pre-register</a:t>
            </a:r>
            <a:r>
              <a:rPr lang="en-US" sz="3300" b="1" u="sng" dirty="0" smtClean="0"/>
              <a:t> studies?</a:t>
            </a:r>
            <a:endParaRPr lang="en-US" sz="3300" b="1" u="sng" dirty="0"/>
          </a:p>
        </p:txBody>
      </p:sp>
      <p:sp>
        <p:nvSpPr>
          <p:cNvPr id="3" name="Freeform 2"/>
          <p:cNvSpPr/>
          <p:nvPr/>
        </p:nvSpPr>
        <p:spPr>
          <a:xfrm>
            <a:off x="4778062" y="1493042"/>
            <a:ext cx="1609493" cy="2778667"/>
          </a:xfrm>
          <a:custGeom>
            <a:avLst/>
            <a:gdLst>
              <a:gd name="connsiteX0" fmla="*/ 1030309 w 1030309"/>
              <a:gd name="connsiteY0" fmla="*/ 3773509 h 3773509"/>
              <a:gd name="connsiteX1" fmla="*/ 837126 w 1030309"/>
              <a:gd name="connsiteY1" fmla="*/ 1931831 h 3773509"/>
              <a:gd name="connsiteX2" fmla="*/ 0 w 1030309"/>
              <a:gd name="connsiteY2" fmla="*/ 0 h 3773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0309" h="3773509">
                <a:moveTo>
                  <a:pt x="1030309" y="3773509"/>
                </a:moveTo>
                <a:cubicBezTo>
                  <a:pt x="1019576" y="3167129"/>
                  <a:pt x="1008844" y="2560749"/>
                  <a:pt x="837126" y="1931831"/>
                </a:cubicBezTo>
                <a:cubicBezTo>
                  <a:pt x="665408" y="1302913"/>
                  <a:pt x="332704" y="651456"/>
                  <a:pt x="0" y="0"/>
                </a:cubicBezTo>
              </a:path>
            </a:pathLst>
          </a:custGeom>
          <a:noFill/>
          <a:ln w="762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5480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28789" y="1648496"/>
            <a:ext cx="12192000" cy="3515932"/>
            <a:chOff x="0" y="0"/>
            <a:chExt cx="12192000" cy="351593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48373" y="0"/>
              <a:ext cx="4843627" cy="351593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7286625" cy="337185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7959144" y="785611"/>
              <a:ext cx="1043188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67611" y="785611"/>
              <a:ext cx="1043188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0968507" y="744828"/>
              <a:ext cx="1043188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7501944" y="1167684"/>
              <a:ext cx="45720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643944" y="-34843"/>
            <a:ext cx="117068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accent2">
                    <a:lumMod val="75000"/>
                  </a:schemeClr>
                </a:solidFill>
              </a:rPr>
              <a:t>Preregistration</a:t>
            </a:r>
            <a:r>
              <a:rPr lang="en-US" sz="4400" b="1" dirty="0" smtClean="0"/>
              <a:t> </a:t>
            </a:r>
            <a:r>
              <a:rPr lang="en-US" sz="4400" dirty="0" smtClean="0"/>
              <a:t>&amp; </a:t>
            </a:r>
            <a:r>
              <a:rPr lang="en-US" sz="4400" b="1" dirty="0" smtClean="0">
                <a:solidFill>
                  <a:schemeClr val="accent2">
                    <a:lumMod val="75000"/>
                  </a:schemeClr>
                </a:solidFill>
              </a:rPr>
              <a:t>registered reports </a:t>
            </a:r>
          </a:p>
          <a:p>
            <a:pPr algn="ctr"/>
            <a:r>
              <a:rPr lang="en-US" sz="4400" dirty="0" smtClean="0"/>
              <a:t>in Ecology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45097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-244475"/>
            <a:ext cx="10515600" cy="1325563"/>
          </a:xfrm>
        </p:spPr>
        <p:txBody>
          <a:bodyPr/>
          <a:lstStyle/>
          <a:p>
            <a:r>
              <a:rPr lang="en-US" dirty="0" smtClean="0"/>
              <a:t>Types of pairwise comparisons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49180" y="669132"/>
            <a:ext cx="5548395" cy="82391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“Planned Comparisons”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49180" y="1493043"/>
            <a:ext cx="5548396" cy="5100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These comparisons are/were:</a:t>
            </a:r>
          </a:p>
          <a:p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planned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/>
              <a:t>before the study was conducted (</a:t>
            </a:r>
            <a:r>
              <a:rPr lang="en-US" dirty="0" err="1" smtClean="0"/>
              <a:t>eg</a:t>
            </a:r>
            <a:r>
              <a:rPr lang="en-US" dirty="0" smtClean="0"/>
              <a:t>, placebo vs. drug)</a:t>
            </a:r>
          </a:p>
          <a:p>
            <a:r>
              <a:rPr lang="en-US" dirty="0" smtClean="0"/>
              <a:t>Those that determined how the study was designed</a:t>
            </a:r>
          </a:p>
          <a:p>
            <a:r>
              <a:rPr lang="en-US" dirty="0" smtClean="0"/>
              <a:t>Usually much </a:t>
            </a:r>
            <a:r>
              <a:rPr lang="en-US" u="sng" dirty="0" smtClean="0">
                <a:solidFill>
                  <a:schemeClr val="accent2">
                    <a:lumMod val="75000"/>
                  </a:schemeClr>
                </a:solidFill>
              </a:rPr>
              <a:t>fewer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/>
              <a:t>in number than all possible comparisons</a:t>
            </a:r>
          </a:p>
          <a:p>
            <a:r>
              <a:rPr lang="en-US" dirty="0" smtClean="0"/>
              <a:t>Often comparisons between a </a:t>
            </a:r>
            <a:r>
              <a:rPr lang="en-US" b="1" dirty="0" smtClean="0"/>
              <a:t>control</a:t>
            </a:r>
            <a:r>
              <a:rPr lang="en-US" dirty="0" smtClean="0"/>
              <a:t> (</a:t>
            </a:r>
            <a:r>
              <a:rPr lang="en-US" dirty="0" err="1" smtClean="0"/>
              <a:t>eg</a:t>
            </a:r>
            <a:r>
              <a:rPr lang="en-US" dirty="0" smtClean="0"/>
              <a:t>. Placebo) &amp; </a:t>
            </a:r>
            <a:r>
              <a:rPr lang="en-US" b="1" dirty="0" smtClean="0"/>
              <a:t>several treatments </a:t>
            </a:r>
            <a:r>
              <a:rPr lang="en-US" dirty="0" smtClean="0"/>
              <a:t>(drug.1,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drug.2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7030A0"/>
                </a:solidFill>
              </a:rPr>
              <a:t>drug.3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084887" y="669132"/>
            <a:ext cx="5357812" cy="82391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“</a:t>
            </a:r>
            <a:r>
              <a:rPr lang="en-US" sz="3200" u="sng" dirty="0" smtClean="0"/>
              <a:t>Un</a:t>
            </a:r>
            <a:r>
              <a:rPr lang="en-US" sz="3200" dirty="0" smtClean="0"/>
              <a:t>-planned comparisons”</a:t>
            </a:r>
            <a:endParaRPr lang="en-US" sz="32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084886" y="1493044"/>
            <a:ext cx="5561681" cy="463504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These are Usually used to test hypotheses the come up 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AFTER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/>
              <a:t>the data were collected and/or analyses began 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., both </a:t>
            </a:r>
            <a:r>
              <a:rPr lang="en-US" b="1" dirty="0" smtClean="0">
                <a:solidFill>
                  <a:srgbClr val="00B0F0"/>
                </a:solidFill>
              </a:rPr>
              <a:t>drug.2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 smtClean="0"/>
              <a:t>&amp; </a:t>
            </a:r>
            <a:r>
              <a:rPr lang="en-US" b="1" dirty="0" smtClean="0">
                <a:solidFill>
                  <a:srgbClr val="7030A0"/>
                </a:solidFill>
              </a:rPr>
              <a:t>drug.3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smtClean="0"/>
              <a:t>decrease blood pressure.  Is the effect of </a:t>
            </a:r>
            <a:r>
              <a:rPr lang="en-US" b="1" dirty="0" smtClean="0">
                <a:solidFill>
                  <a:srgbClr val="00B0F0"/>
                </a:solidFill>
              </a:rPr>
              <a:t>drug.2</a:t>
            </a:r>
            <a:r>
              <a:rPr lang="en-US" dirty="0" smtClean="0"/>
              <a:t> &gt; </a:t>
            </a:r>
            <a:r>
              <a:rPr lang="en-US" b="1" dirty="0" smtClean="0">
                <a:solidFill>
                  <a:srgbClr val="7030A0"/>
                </a:solidFill>
              </a:rPr>
              <a:t>drug.3</a:t>
            </a:r>
            <a:r>
              <a:rPr lang="en-US" dirty="0" smtClean="0"/>
              <a:t>?</a:t>
            </a:r>
          </a:p>
          <a:p>
            <a:r>
              <a:rPr lang="en-US" dirty="0" smtClean="0"/>
              <a:t>These can often be large in number</a:t>
            </a:r>
          </a:p>
          <a:p>
            <a:r>
              <a:rPr lang="en-US" dirty="0" smtClean="0"/>
              <a:t>Often called “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data dredging</a:t>
            </a:r>
            <a:r>
              <a:rPr lang="en-US" dirty="0" smtClean="0"/>
              <a:t>” or “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fishing</a:t>
            </a:r>
            <a:r>
              <a:rPr lang="en-US" dirty="0" smtClean="0"/>
              <a:t>.”</a:t>
            </a:r>
          </a:p>
          <a:p>
            <a:r>
              <a:rPr lang="en-US" dirty="0" smtClean="0"/>
              <a:t>Often result in </a:t>
            </a:r>
            <a:r>
              <a:rPr lang="en-US" b="1" dirty="0" smtClean="0"/>
              <a:t>after-the-fact</a:t>
            </a:r>
            <a:r>
              <a:rPr lang="en-US" dirty="0" smtClean="0"/>
              <a:t> explanations (“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hand waving</a:t>
            </a:r>
            <a:r>
              <a:rPr lang="en-US" dirty="0" smtClean="0"/>
              <a:t>”)</a:t>
            </a:r>
          </a:p>
          <a:p>
            <a:r>
              <a:rPr lang="en-US" dirty="0" smtClean="0"/>
              <a:t>Should best be considered as 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exploratory analyses</a:t>
            </a:r>
            <a:r>
              <a:rPr lang="en-US" dirty="0" smtClean="0"/>
              <a:t> that should be followed up by a new study</a:t>
            </a:r>
          </a:p>
          <a:p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95409" y="1478128"/>
            <a:ext cx="36840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350251" y="1478128"/>
            <a:ext cx="41412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39788" y="2384507"/>
            <a:ext cx="11333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804946" y="4189243"/>
            <a:ext cx="7564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9788" y="5432506"/>
            <a:ext cx="9248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200609" y="5432506"/>
            <a:ext cx="9248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39788" y="5889706"/>
            <a:ext cx="1646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494504" y="2095748"/>
            <a:ext cx="884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122904" y="4255665"/>
            <a:ext cx="1646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545262" y="4233855"/>
            <a:ext cx="8974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291347" y="4947729"/>
            <a:ext cx="16387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0007851" y="5394654"/>
            <a:ext cx="16387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484188" y="5659349"/>
            <a:ext cx="10716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2328" y="914964"/>
            <a:ext cx="5889876" cy="5791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97305" y="1081088"/>
            <a:ext cx="5411846" cy="56784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300" dirty="0" smtClean="0"/>
              <a:t>In practice,                             “un-planned” comparisons often result in apparently novel findings – yeah! </a:t>
            </a:r>
          </a:p>
          <a:p>
            <a:r>
              <a:rPr lang="en-US" sz="3300" dirty="0" smtClean="0"/>
              <a:t>Fame &amp; glory…</a:t>
            </a:r>
          </a:p>
          <a:p>
            <a:endParaRPr lang="en-US" sz="3300" dirty="0"/>
          </a:p>
          <a:p>
            <a:r>
              <a:rPr lang="en-US" sz="3300" dirty="0" smtClean="0"/>
              <a:t>… and then the results can never be replicated by another lab.</a:t>
            </a:r>
          </a:p>
          <a:p>
            <a:endParaRPr lang="en-US" sz="3300" dirty="0" smtClean="0"/>
          </a:p>
          <a:p>
            <a:endParaRPr lang="en-US" sz="3300" dirty="0"/>
          </a:p>
        </p:txBody>
      </p:sp>
      <p:sp>
        <p:nvSpPr>
          <p:cNvPr id="22" name="Rectangle 21"/>
          <p:cNvSpPr/>
          <p:nvPr/>
        </p:nvSpPr>
        <p:spPr>
          <a:xfrm>
            <a:off x="11867724" y="-45549"/>
            <a:ext cx="324276" cy="69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1999706" y="0"/>
            <a:ext cx="192294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78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Image result for canopy closure hemispheric tripo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789" y="2022827"/>
            <a:ext cx="5783253" cy="423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s://upload.wikimedia.org/wikipedia/commons/thumb/8/80/Nikon_1_V1_%2B_Fisheye_FC-E9_01.jpg/1024px-Nikon_1_V1_%2B_Fisheye_FC-E9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84" y="2022827"/>
            <a:ext cx="5462337" cy="433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18209" y="0"/>
            <a:ext cx="138379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600" dirty="0" smtClean="0"/>
              <a:t>Fisheye photographs &amp; canopy closure</a:t>
            </a:r>
          </a:p>
          <a:p>
            <a:pPr algn="ctr"/>
            <a:r>
              <a:rPr lang="en-US" sz="5600" dirty="0" smtClean="0"/>
              <a:t>(hemispheric photo)</a:t>
            </a:r>
          </a:p>
          <a:p>
            <a:pPr algn="ctr"/>
            <a:endParaRPr lang="en-US" sz="5600" dirty="0"/>
          </a:p>
        </p:txBody>
      </p:sp>
    </p:spTree>
    <p:extLst>
      <p:ext uri="{BB962C8B-B14F-4D97-AF65-F5344CB8AC3E}">
        <p14:creationId xmlns:p14="http://schemas.microsoft.com/office/powerpoint/2010/main" val="19079633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04" y="0"/>
            <a:ext cx="111823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329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-244475"/>
            <a:ext cx="10515600" cy="1325563"/>
          </a:xfrm>
        </p:spPr>
        <p:txBody>
          <a:bodyPr/>
          <a:lstStyle/>
          <a:p>
            <a:r>
              <a:rPr lang="en-US" dirty="0" smtClean="0"/>
              <a:t>Types of pairwise comparisons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49180" y="669132"/>
            <a:ext cx="5548395" cy="82391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“Planned Comparisons”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49180" y="1493043"/>
            <a:ext cx="5548396" cy="5100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These comparisons are/were:</a:t>
            </a:r>
          </a:p>
          <a:p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planned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/>
              <a:t>before the study was conducted (</a:t>
            </a:r>
            <a:r>
              <a:rPr lang="en-US" dirty="0" err="1" smtClean="0"/>
              <a:t>eg</a:t>
            </a:r>
            <a:r>
              <a:rPr lang="en-US" dirty="0" smtClean="0"/>
              <a:t>, placebo vs. drug)</a:t>
            </a:r>
          </a:p>
          <a:p>
            <a:r>
              <a:rPr lang="en-US" dirty="0" smtClean="0"/>
              <a:t>Those that determined how the study was designed</a:t>
            </a:r>
          </a:p>
          <a:p>
            <a:r>
              <a:rPr lang="en-US" dirty="0" smtClean="0"/>
              <a:t>Usually much </a:t>
            </a:r>
            <a:r>
              <a:rPr lang="en-US" u="sng" dirty="0" smtClean="0">
                <a:solidFill>
                  <a:schemeClr val="accent2">
                    <a:lumMod val="75000"/>
                  </a:schemeClr>
                </a:solidFill>
              </a:rPr>
              <a:t>fewer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/>
              <a:t>in number than all possible comparisons</a:t>
            </a:r>
          </a:p>
          <a:p>
            <a:r>
              <a:rPr lang="en-US" dirty="0" smtClean="0"/>
              <a:t>Often comparisons between a </a:t>
            </a:r>
            <a:r>
              <a:rPr lang="en-US" b="1" dirty="0" smtClean="0"/>
              <a:t>control</a:t>
            </a:r>
            <a:r>
              <a:rPr lang="en-US" dirty="0" smtClean="0"/>
              <a:t> (</a:t>
            </a:r>
            <a:r>
              <a:rPr lang="en-US" dirty="0" err="1" smtClean="0"/>
              <a:t>eg</a:t>
            </a:r>
            <a:r>
              <a:rPr lang="en-US" dirty="0" smtClean="0"/>
              <a:t>. Placebo) &amp; </a:t>
            </a:r>
            <a:r>
              <a:rPr lang="en-US" b="1" dirty="0" smtClean="0"/>
              <a:t>several treatments </a:t>
            </a:r>
            <a:r>
              <a:rPr lang="en-US" dirty="0" smtClean="0"/>
              <a:t>(drug.1,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drug.2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7030A0"/>
                </a:solidFill>
              </a:rPr>
              <a:t>drug.3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084887" y="669132"/>
            <a:ext cx="5357812" cy="82391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“</a:t>
            </a:r>
            <a:r>
              <a:rPr lang="en-US" sz="3200" u="sng" dirty="0" smtClean="0"/>
              <a:t>Un</a:t>
            </a:r>
            <a:r>
              <a:rPr lang="en-US" sz="3200" dirty="0" smtClean="0"/>
              <a:t>-planned comparisons”</a:t>
            </a:r>
            <a:endParaRPr lang="en-US" sz="32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084886" y="1493044"/>
            <a:ext cx="5561681" cy="463504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These are Usually used to test hypotheses the come up 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AFTER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/>
              <a:t>the data were collected and/or analyses began 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., both </a:t>
            </a:r>
            <a:r>
              <a:rPr lang="en-US" b="1" dirty="0" smtClean="0">
                <a:solidFill>
                  <a:srgbClr val="00B0F0"/>
                </a:solidFill>
              </a:rPr>
              <a:t>drug.2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 smtClean="0"/>
              <a:t>&amp; </a:t>
            </a:r>
            <a:r>
              <a:rPr lang="en-US" b="1" dirty="0" smtClean="0">
                <a:solidFill>
                  <a:srgbClr val="7030A0"/>
                </a:solidFill>
              </a:rPr>
              <a:t>drug.3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smtClean="0"/>
              <a:t>decrease blood pressure.  Is the effect of </a:t>
            </a:r>
            <a:r>
              <a:rPr lang="en-US" b="1" dirty="0" smtClean="0">
                <a:solidFill>
                  <a:srgbClr val="00B0F0"/>
                </a:solidFill>
              </a:rPr>
              <a:t>drug.2</a:t>
            </a:r>
            <a:r>
              <a:rPr lang="en-US" dirty="0" smtClean="0"/>
              <a:t> &gt; </a:t>
            </a:r>
            <a:r>
              <a:rPr lang="en-US" b="1" dirty="0" smtClean="0">
                <a:solidFill>
                  <a:srgbClr val="7030A0"/>
                </a:solidFill>
              </a:rPr>
              <a:t>drug.3</a:t>
            </a:r>
            <a:r>
              <a:rPr lang="en-US" dirty="0" smtClean="0"/>
              <a:t>?</a:t>
            </a:r>
          </a:p>
          <a:p>
            <a:r>
              <a:rPr lang="en-US" dirty="0" smtClean="0"/>
              <a:t>These can often be large in number</a:t>
            </a:r>
          </a:p>
          <a:p>
            <a:r>
              <a:rPr lang="en-US" dirty="0" smtClean="0"/>
              <a:t>Often called “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data dredging</a:t>
            </a:r>
            <a:r>
              <a:rPr lang="en-US" dirty="0" smtClean="0"/>
              <a:t>” or “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fishing</a:t>
            </a:r>
            <a:r>
              <a:rPr lang="en-US" dirty="0" smtClean="0"/>
              <a:t>.”</a:t>
            </a:r>
          </a:p>
          <a:p>
            <a:r>
              <a:rPr lang="en-US" dirty="0" smtClean="0"/>
              <a:t>Often result in </a:t>
            </a:r>
            <a:r>
              <a:rPr lang="en-US" b="1" dirty="0" smtClean="0"/>
              <a:t>after-the-fact</a:t>
            </a:r>
            <a:r>
              <a:rPr lang="en-US" dirty="0" smtClean="0"/>
              <a:t> explanations (“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hand waving</a:t>
            </a:r>
            <a:r>
              <a:rPr lang="en-US" dirty="0" smtClean="0"/>
              <a:t>”)</a:t>
            </a:r>
          </a:p>
          <a:p>
            <a:r>
              <a:rPr lang="en-US" dirty="0" smtClean="0"/>
              <a:t>Should best be considered as 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exploratory analyses</a:t>
            </a:r>
            <a:r>
              <a:rPr lang="en-US" dirty="0" smtClean="0"/>
              <a:t> that should be followed up by a new study</a:t>
            </a:r>
          </a:p>
          <a:p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95409" y="1478128"/>
            <a:ext cx="36840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350251" y="1478128"/>
            <a:ext cx="41412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39788" y="2384507"/>
            <a:ext cx="11333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804946" y="4189243"/>
            <a:ext cx="7564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9788" y="5432506"/>
            <a:ext cx="9248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200609" y="5432506"/>
            <a:ext cx="9248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39788" y="5889706"/>
            <a:ext cx="1646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494504" y="2095748"/>
            <a:ext cx="884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122904" y="4255665"/>
            <a:ext cx="1646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545262" y="4233855"/>
            <a:ext cx="8974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291347" y="4947729"/>
            <a:ext cx="16387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0007851" y="5394654"/>
            <a:ext cx="16387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484188" y="5659349"/>
            <a:ext cx="10716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2328" y="914964"/>
            <a:ext cx="5889876" cy="5791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97305" y="1081088"/>
            <a:ext cx="5411846" cy="56784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300" dirty="0" smtClean="0"/>
              <a:t>In practice,                             “un-planned” comparisons often result in apparently novel findings – yeah! </a:t>
            </a:r>
          </a:p>
          <a:p>
            <a:r>
              <a:rPr lang="en-US" sz="3300" dirty="0" smtClean="0"/>
              <a:t>Fame &amp; glory…</a:t>
            </a:r>
          </a:p>
          <a:p>
            <a:endParaRPr lang="en-US" sz="3300" dirty="0"/>
          </a:p>
          <a:p>
            <a:r>
              <a:rPr lang="en-US" sz="3300" dirty="0" smtClean="0"/>
              <a:t>… and then the results can never be replicated by another lab.</a:t>
            </a:r>
          </a:p>
          <a:p>
            <a:endParaRPr lang="en-US" sz="3300" dirty="0"/>
          </a:p>
          <a:p>
            <a:r>
              <a:rPr lang="en-US" sz="3300" b="1" u="sng" dirty="0" smtClean="0"/>
              <a:t>Why does the replication fail?</a:t>
            </a:r>
          </a:p>
        </p:txBody>
      </p:sp>
    </p:spTree>
    <p:extLst>
      <p:ext uri="{BB962C8B-B14F-4D97-AF65-F5344CB8AC3E}">
        <p14:creationId xmlns:p14="http://schemas.microsoft.com/office/powerpoint/2010/main" val="17583497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-244475"/>
            <a:ext cx="10515600" cy="1325563"/>
          </a:xfrm>
        </p:spPr>
        <p:txBody>
          <a:bodyPr/>
          <a:lstStyle/>
          <a:p>
            <a:r>
              <a:rPr lang="en-US" dirty="0" smtClean="0"/>
              <a:t>Types of pairwise comparisons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49180" y="669132"/>
            <a:ext cx="5548395" cy="82391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“Planned Comparisons”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49180" y="1493043"/>
            <a:ext cx="5548396" cy="5100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These comparisons are/were:</a:t>
            </a:r>
          </a:p>
          <a:p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planned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/>
              <a:t>before the study was conducted (</a:t>
            </a:r>
            <a:r>
              <a:rPr lang="en-US" dirty="0" err="1" smtClean="0"/>
              <a:t>eg</a:t>
            </a:r>
            <a:r>
              <a:rPr lang="en-US" dirty="0" smtClean="0"/>
              <a:t>, placebo vs. drug)</a:t>
            </a:r>
          </a:p>
          <a:p>
            <a:r>
              <a:rPr lang="en-US" dirty="0" smtClean="0"/>
              <a:t>Those that determined how the study was designed</a:t>
            </a:r>
          </a:p>
          <a:p>
            <a:r>
              <a:rPr lang="en-US" dirty="0" smtClean="0"/>
              <a:t>Usually much </a:t>
            </a:r>
            <a:r>
              <a:rPr lang="en-US" u="sng" dirty="0" smtClean="0">
                <a:solidFill>
                  <a:schemeClr val="accent2">
                    <a:lumMod val="75000"/>
                  </a:schemeClr>
                </a:solidFill>
              </a:rPr>
              <a:t>fewer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/>
              <a:t>in number than all possible comparisons</a:t>
            </a:r>
          </a:p>
          <a:p>
            <a:r>
              <a:rPr lang="en-US" dirty="0" smtClean="0"/>
              <a:t>Often comparisons between a </a:t>
            </a:r>
            <a:r>
              <a:rPr lang="en-US" b="1" dirty="0" smtClean="0"/>
              <a:t>control</a:t>
            </a:r>
            <a:r>
              <a:rPr lang="en-US" dirty="0" smtClean="0"/>
              <a:t> (</a:t>
            </a:r>
            <a:r>
              <a:rPr lang="en-US" dirty="0" err="1" smtClean="0"/>
              <a:t>eg</a:t>
            </a:r>
            <a:r>
              <a:rPr lang="en-US" dirty="0" smtClean="0"/>
              <a:t>. Placebo) &amp; </a:t>
            </a:r>
            <a:r>
              <a:rPr lang="en-US" b="1" dirty="0" smtClean="0"/>
              <a:t>several treatments </a:t>
            </a:r>
            <a:r>
              <a:rPr lang="en-US" dirty="0" smtClean="0"/>
              <a:t>(drug.1,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drug.2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7030A0"/>
                </a:solidFill>
              </a:rPr>
              <a:t>drug.3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95409" y="1478128"/>
            <a:ext cx="36840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39788" y="2384507"/>
            <a:ext cx="11333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804946" y="4189243"/>
            <a:ext cx="7564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9788" y="5432506"/>
            <a:ext cx="9248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200609" y="5432506"/>
            <a:ext cx="9248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39788" y="5889706"/>
            <a:ext cx="1646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2328" y="914964"/>
            <a:ext cx="5889876" cy="5791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97305" y="1081088"/>
            <a:ext cx="5411846" cy="56784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300" dirty="0" smtClean="0"/>
              <a:t>In practice,                             “un-planned” comparisons often result in apparently novel findings – yeah! </a:t>
            </a:r>
          </a:p>
          <a:p>
            <a:r>
              <a:rPr lang="en-US" sz="3300" dirty="0" smtClean="0"/>
              <a:t>Fame &amp; glory…</a:t>
            </a:r>
          </a:p>
          <a:p>
            <a:endParaRPr lang="en-US" sz="3300" dirty="0"/>
          </a:p>
          <a:p>
            <a:r>
              <a:rPr lang="en-US" sz="3300" dirty="0" smtClean="0"/>
              <a:t>… and then the results can never be replicated by another lab.</a:t>
            </a:r>
          </a:p>
          <a:p>
            <a:endParaRPr lang="en-US" sz="3300" dirty="0"/>
          </a:p>
          <a:p>
            <a:r>
              <a:rPr lang="en-US" sz="3300" b="1" u="sng" dirty="0" smtClean="0"/>
              <a:t>Why does the replication fail?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75958" y="669132"/>
            <a:ext cx="554756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Conducting many comparisons increases the Probability of a </a:t>
            </a:r>
            <a:r>
              <a:rPr lang="en-US" sz="3200" b="1" dirty="0" smtClean="0"/>
              <a:t>Type I error</a:t>
            </a:r>
          </a:p>
          <a:p>
            <a:endParaRPr lang="en-US" sz="3200" b="1" dirty="0"/>
          </a:p>
          <a:p>
            <a:r>
              <a:rPr lang="en-US" sz="3200" b="1" dirty="0" smtClean="0"/>
              <a:t>Rejecting the null hypothesis when it actually shouldn’t be rejected</a:t>
            </a:r>
          </a:p>
          <a:p>
            <a:endParaRPr lang="en-US" sz="3200" b="1" dirty="0"/>
          </a:p>
          <a:p>
            <a:r>
              <a:rPr lang="en-US" sz="3200" b="1" dirty="0" smtClean="0"/>
              <a:t>“Rejecting a true null hypothesis”</a:t>
            </a:r>
          </a:p>
          <a:p>
            <a:endParaRPr lang="en-US" sz="3200" b="1" dirty="0"/>
          </a:p>
          <a:p>
            <a:r>
              <a:rPr lang="en-US" sz="3200" b="1" dirty="0" smtClean="0"/>
              <a:t>“False positive"</a:t>
            </a:r>
            <a:endParaRPr lang="en-US" sz="3200" b="1" dirty="0"/>
          </a:p>
        </p:txBody>
      </p:sp>
      <p:sp>
        <p:nvSpPr>
          <p:cNvPr id="26" name="Rectangle 25"/>
          <p:cNvSpPr/>
          <p:nvPr/>
        </p:nvSpPr>
        <p:spPr>
          <a:xfrm>
            <a:off x="11999706" y="0"/>
            <a:ext cx="192294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739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271292"/>
            <a:ext cx="11999706" cy="5586708"/>
            <a:chOff x="7367" y="1267326"/>
            <a:chExt cx="10724801" cy="499315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l="6434" t="20244" r="6012"/>
            <a:stretch/>
          </p:blipFill>
          <p:spPr>
            <a:xfrm>
              <a:off x="1443789" y="1267326"/>
              <a:ext cx="9288379" cy="499315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367" y="2294020"/>
              <a:ext cx="1507959" cy="156966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Weight loss</a:t>
              </a:r>
            </a:p>
            <a:p>
              <a:pPr algn="ctr"/>
              <a:r>
                <a:rPr lang="en-US" sz="3200" b="1" dirty="0" smtClean="0"/>
                <a:t>(</a:t>
              </a:r>
              <a:r>
                <a:rPr lang="en-US" sz="3200" b="1" dirty="0" err="1" smtClean="0"/>
                <a:t>lbs</a:t>
              </a:r>
              <a:r>
                <a:rPr lang="en-US" sz="3200" b="1" dirty="0" smtClean="0"/>
                <a:t>)</a:t>
              </a:r>
              <a:endParaRPr lang="en-US" sz="32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218420" y="5269830"/>
              <a:ext cx="4251812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Treatment</a:t>
              </a:r>
              <a:endParaRPr lang="en-US" sz="32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344443" y="4685055"/>
              <a:ext cx="4251812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/>
                <a:t>Diet.1</a:t>
              </a:r>
              <a:endParaRPr lang="en-US" sz="3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952864" y="4685055"/>
              <a:ext cx="1422694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/>
                <a:t>Diet.2</a:t>
              </a:r>
              <a:endParaRPr lang="en-US" sz="32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181400" y="343322"/>
            <a:ext cx="87108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 smtClean="0"/>
              <a:t>Effects of different </a:t>
            </a:r>
            <a:r>
              <a:rPr lang="en-US" sz="4200" b="1" u="sng" dirty="0" smtClean="0"/>
              <a:t>diets</a:t>
            </a:r>
            <a:r>
              <a:rPr lang="en-US" sz="4200" dirty="0" smtClean="0"/>
              <a:t> on </a:t>
            </a:r>
            <a:r>
              <a:rPr lang="en-US" sz="4200" b="1" u="sng" dirty="0" smtClean="0"/>
              <a:t>weight loss</a:t>
            </a:r>
            <a:endParaRPr lang="en-US" sz="4200" b="1" u="sng" dirty="0"/>
          </a:p>
        </p:txBody>
      </p:sp>
      <p:sp>
        <p:nvSpPr>
          <p:cNvPr id="21" name="TextBox 20"/>
          <p:cNvSpPr txBox="1"/>
          <p:nvPr/>
        </p:nvSpPr>
        <p:spPr>
          <a:xfrm>
            <a:off x="2789116" y="1501862"/>
            <a:ext cx="8602292" cy="33547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Question: </a:t>
            </a:r>
          </a:p>
          <a:p>
            <a:r>
              <a:rPr lang="en-US" sz="4400" dirty="0" smtClean="0"/>
              <a:t>Does either diet lead to weight loss?</a:t>
            </a:r>
          </a:p>
          <a:p>
            <a:r>
              <a:rPr lang="en-US" sz="4400" dirty="0" smtClean="0"/>
              <a:t>Both diets were thought to be equally effect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032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271292"/>
            <a:ext cx="11999706" cy="5586708"/>
            <a:chOff x="7367" y="1267326"/>
            <a:chExt cx="10724801" cy="499315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l="6434" t="20244" r="6012"/>
            <a:stretch/>
          </p:blipFill>
          <p:spPr>
            <a:xfrm>
              <a:off x="1443789" y="1267326"/>
              <a:ext cx="9288379" cy="499315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367" y="2294020"/>
              <a:ext cx="1507959" cy="156966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Weight loss</a:t>
              </a:r>
            </a:p>
            <a:p>
              <a:pPr algn="ctr"/>
              <a:r>
                <a:rPr lang="en-US" sz="3200" b="1" dirty="0" smtClean="0"/>
                <a:t>(</a:t>
              </a:r>
              <a:r>
                <a:rPr lang="en-US" sz="3200" b="1" dirty="0" err="1" smtClean="0"/>
                <a:t>lbs</a:t>
              </a:r>
              <a:r>
                <a:rPr lang="en-US" sz="3200" b="1" dirty="0" smtClean="0"/>
                <a:t>)</a:t>
              </a:r>
              <a:endParaRPr lang="en-US" sz="32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218420" y="5269830"/>
              <a:ext cx="4251812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Treatment</a:t>
              </a:r>
              <a:endParaRPr lang="en-US" sz="32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344443" y="4685055"/>
              <a:ext cx="4251812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/>
                <a:t>Diet.1</a:t>
              </a:r>
              <a:endParaRPr lang="en-US" sz="3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952864" y="4685055"/>
              <a:ext cx="1422694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/>
                <a:t>Diet.2</a:t>
              </a:r>
              <a:endParaRPr lang="en-US" sz="32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181400" y="343322"/>
            <a:ext cx="87108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 smtClean="0"/>
              <a:t>Effects of different diets on weight loss</a:t>
            </a:r>
            <a:endParaRPr lang="en-US" sz="4200" dirty="0"/>
          </a:p>
        </p:txBody>
      </p:sp>
      <p:sp>
        <p:nvSpPr>
          <p:cNvPr id="21" name="TextBox 20"/>
          <p:cNvSpPr txBox="1"/>
          <p:nvPr/>
        </p:nvSpPr>
        <p:spPr>
          <a:xfrm>
            <a:off x="2789116" y="1501862"/>
            <a:ext cx="8602292" cy="33547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Question: </a:t>
            </a:r>
          </a:p>
          <a:p>
            <a:r>
              <a:rPr lang="en-US" sz="4400" dirty="0" smtClean="0">
                <a:solidFill>
                  <a:schemeClr val="bg1"/>
                </a:solidFill>
              </a:rPr>
              <a:t>Does either diet lead to weight loss?</a:t>
            </a:r>
          </a:p>
          <a:p>
            <a:r>
              <a:rPr lang="en-US" sz="4400" dirty="0" smtClean="0">
                <a:solidFill>
                  <a:schemeClr val="bg1"/>
                </a:solidFill>
              </a:rPr>
              <a:t>Both diets were thought to be equally effect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 descr="Image result for stea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783" y="2893355"/>
            <a:ext cx="2507732" cy="186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980" y="2880735"/>
            <a:ext cx="2756671" cy="187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0233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271292"/>
            <a:ext cx="11999706" cy="5586708"/>
            <a:chOff x="7367" y="1267326"/>
            <a:chExt cx="10724801" cy="499315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l="6434" t="20244" r="6012"/>
            <a:stretch/>
          </p:blipFill>
          <p:spPr>
            <a:xfrm>
              <a:off x="1443789" y="1267326"/>
              <a:ext cx="9288379" cy="499315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367" y="2294020"/>
              <a:ext cx="1507959" cy="156966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Weight loss</a:t>
              </a:r>
            </a:p>
            <a:p>
              <a:pPr algn="ctr"/>
              <a:r>
                <a:rPr lang="en-US" sz="3200" b="1" dirty="0" smtClean="0"/>
                <a:t>(</a:t>
              </a:r>
              <a:r>
                <a:rPr lang="en-US" sz="3200" b="1" dirty="0" err="1" smtClean="0"/>
                <a:t>lbs</a:t>
              </a:r>
              <a:r>
                <a:rPr lang="en-US" sz="3200" b="1" dirty="0" smtClean="0"/>
                <a:t>)</a:t>
              </a:r>
              <a:endParaRPr lang="en-US" sz="32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218420" y="5269830"/>
              <a:ext cx="4251812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Treatment</a:t>
              </a:r>
              <a:endParaRPr lang="en-US" sz="32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344443" y="4685055"/>
              <a:ext cx="4251812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/>
                <a:t>Diet.1</a:t>
              </a:r>
              <a:endParaRPr lang="en-US" sz="3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952864" y="4685055"/>
              <a:ext cx="1422694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/>
                <a:t>Diet.2</a:t>
              </a:r>
              <a:endParaRPr lang="en-US" sz="32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181400" y="343322"/>
            <a:ext cx="87108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 smtClean="0"/>
              <a:t>Effects of different diets on weight loss</a:t>
            </a:r>
            <a:endParaRPr lang="en-US" sz="4200" dirty="0"/>
          </a:p>
        </p:txBody>
      </p:sp>
      <p:sp>
        <p:nvSpPr>
          <p:cNvPr id="2" name="Rectangle 1"/>
          <p:cNvSpPr/>
          <p:nvPr/>
        </p:nvSpPr>
        <p:spPr>
          <a:xfrm>
            <a:off x="11999706" y="0"/>
            <a:ext cx="192294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3538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271292"/>
            <a:ext cx="11999706" cy="5586708"/>
            <a:chOff x="7367" y="1267326"/>
            <a:chExt cx="10724801" cy="499315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l="6434" t="20244" r="6012"/>
            <a:stretch/>
          </p:blipFill>
          <p:spPr>
            <a:xfrm>
              <a:off x="1443789" y="1267326"/>
              <a:ext cx="9288379" cy="499315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367" y="2294020"/>
              <a:ext cx="1507959" cy="156966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Weight loss</a:t>
              </a:r>
            </a:p>
            <a:p>
              <a:pPr algn="ctr"/>
              <a:r>
                <a:rPr lang="en-US" sz="3200" b="1" dirty="0" smtClean="0"/>
                <a:t>(</a:t>
              </a:r>
              <a:r>
                <a:rPr lang="en-US" sz="3200" b="1" dirty="0" err="1" smtClean="0"/>
                <a:t>lbs</a:t>
              </a:r>
              <a:r>
                <a:rPr lang="en-US" sz="3200" b="1" dirty="0" smtClean="0"/>
                <a:t>)</a:t>
              </a:r>
              <a:endParaRPr lang="en-US" sz="32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218420" y="5269830"/>
              <a:ext cx="4251812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Treatment</a:t>
              </a:r>
              <a:endParaRPr lang="en-US" sz="32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344443" y="4685055"/>
              <a:ext cx="4251812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/>
                <a:t>Diet.1</a:t>
              </a:r>
              <a:endParaRPr lang="en-US" sz="3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952864" y="4685055"/>
              <a:ext cx="1422694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/>
                <a:t>Diet.2</a:t>
              </a:r>
              <a:endParaRPr lang="en-US" sz="32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4379" y="0"/>
            <a:ext cx="120476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 smtClean="0"/>
              <a:t>Effects of different diets on weight loss: </a:t>
            </a:r>
          </a:p>
          <a:p>
            <a:pPr algn="ctr"/>
            <a:r>
              <a:rPr lang="en-US" sz="4200" u="sng" dirty="0" smtClean="0">
                <a:solidFill>
                  <a:schemeClr val="bg1"/>
                </a:solidFill>
              </a:rPr>
              <a:t>Planned</a:t>
            </a:r>
            <a:r>
              <a:rPr lang="en-US" sz="4200" u="sng" dirty="0" smtClean="0"/>
              <a:t> </a:t>
            </a:r>
            <a:r>
              <a:rPr lang="en-US" sz="4200" dirty="0" smtClean="0"/>
              <a:t>Comparisons</a:t>
            </a:r>
            <a:endParaRPr lang="en-US" sz="42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676924" y="2059845"/>
            <a:ext cx="3126517" cy="36018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676924" y="2239939"/>
            <a:ext cx="6855671" cy="193634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838322" y="3231432"/>
            <a:ext cx="37466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Control vs Diet 1</a:t>
            </a:r>
          </a:p>
          <a:p>
            <a:r>
              <a:rPr lang="en-US" sz="3200" dirty="0" smtClean="0"/>
              <a:t>Control vs. Diet 2</a:t>
            </a:r>
            <a:endParaRPr lang="en-US" sz="3200" dirty="0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3433011" y="1271292"/>
            <a:ext cx="231006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1999706" y="25758"/>
            <a:ext cx="192294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310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271292"/>
            <a:ext cx="11999706" cy="5586708"/>
            <a:chOff x="7367" y="1267326"/>
            <a:chExt cx="10724801" cy="499315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l="6434" t="20244" r="6012"/>
            <a:stretch/>
          </p:blipFill>
          <p:spPr>
            <a:xfrm>
              <a:off x="1443789" y="1267326"/>
              <a:ext cx="9288379" cy="499315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367" y="2294020"/>
              <a:ext cx="1507959" cy="156966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Weight loss</a:t>
              </a:r>
            </a:p>
            <a:p>
              <a:pPr algn="ctr"/>
              <a:r>
                <a:rPr lang="en-US" sz="3200" b="1" dirty="0" smtClean="0"/>
                <a:t>(</a:t>
              </a:r>
              <a:r>
                <a:rPr lang="en-US" sz="3200" b="1" dirty="0" err="1" smtClean="0"/>
                <a:t>lbs</a:t>
              </a:r>
              <a:r>
                <a:rPr lang="en-US" sz="3200" b="1" dirty="0" smtClean="0"/>
                <a:t>)</a:t>
              </a:r>
              <a:endParaRPr lang="en-US" sz="32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218420" y="5269830"/>
              <a:ext cx="4251812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Treatment</a:t>
              </a:r>
              <a:endParaRPr lang="en-US" sz="32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344443" y="4685055"/>
              <a:ext cx="4251812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/>
                <a:t>Diet.1</a:t>
              </a:r>
              <a:endParaRPr lang="en-US" sz="3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952864" y="4685055"/>
              <a:ext cx="1422694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/>
                <a:t>Diet.2</a:t>
              </a:r>
              <a:endParaRPr lang="en-US" sz="32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4379" y="0"/>
            <a:ext cx="120476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 smtClean="0"/>
              <a:t>Effects of different diets on weight loss: </a:t>
            </a:r>
          </a:p>
          <a:p>
            <a:pPr algn="ctr"/>
            <a:r>
              <a:rPr lang="en-US" sz="4200" b="1" u="sng" dirty="0" smtClean="0">
                <a:solidFill>
                  <a:schemeClr val="accent2">
                    <a:lumMod val="75000"/>
                  </a:schemeClr>
                </a:solidFill>
              </a:rPr>
              <a:t>Planned</a:t>
            </a:r>
            <a:r>
              <a:rPr lang="en-US" sz="4200" u="sng" dirty="0" smtClean="0"/>
              <a:t> </a:t>
            </a:r>
            <a:r>
              <a:rPr lang="en-US" sz="4200" dirty="0" smtClean="0"/>
              <a:t>Comparisons</a:t>
            </a:r>
            <a:endParaRPr lang="en-US" sz="42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676924" y="2059845"/>
            <a:ext cx="3126517" cy="36018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676924" y="2239939"/>
            <a:ext cx="6855671" cy="193634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838322" y="3231432"/>
            <a:ext cx="37466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Control vs Diet 1</a:t>
            </a:r>
          </a:p>
          <a:p>
            <a:r>
              <a:rPr lang="en-US" sz="3200" dirty="0" smtClean="0"/>
              <a:t>Control vs. Diet 2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746925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271292"/>
            <a:ext cx="11999706" cy="5586708"/>
            <a:chOff x="7367" y="1267326"/>
            <a:chExt cx="10724801" cy="499315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l="6434" t="20244" r="6012"/>
            <a:stretch/>
          </p:blipFill>
          <p:spPr>
            <a:xfrm>
              <a:off x="1443789" y="1267326"/>
              <a:ext cx="9288379" cy="499315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367" y="2294020"/>
              <a:ext cx="1507959" cy="156966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Weight loss</a:t>
              </a:r>
            </a:p>
            <a:p>
              <a:pPr algn="ctr"/>
              <a:r>
                <a:rPr lang="en-US" sz="3200" b="1" dirty="0" smtClean="0"/>
                <a:t>(</a:t>
              </a:r>
              <a:r>
                <a:rPr lang="en-US" sz="3200" b="1" dirty="0" err="1" smtClean="0"/>
                <a:t>lbs</a:t>
              </a:r>
              <a:r>
                <a:rPr lang="en-US" sz="3200" b="1" dirty="0" smtClean="0"/>
                <a:t>)</a:t>
              </a:r>
              <a:endParaRPr lang="en-US" sz="32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218420" y="5269830"/>
              <a:ext cx="4251812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Treatment</a:t>
              </a:r>
              <a:endParaRPr lang="en-US" sz="32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344443" y="4685055"/>
              <a:ext cx="4251812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/>
                <a:t>Diet.1</a:t>
              </a:r>
              <a:endParaRPr lang="en-US" sz="3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952864" y="4685055"/>
              <a:ext cx="1422694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/>
                <a:t>Diet.2</a:t>
              </a:r>
              <a:endParaRPr lang="en-US" sz="32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4379" y="0"/>
            <a:ext cx="120476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 smtClean="0"/>
              <a:t>Effects of different diets on weight loss: </a:t>
            </a:r>
          </a:p>
          <a:p>
            <a:pPr algn="ctr"/>
            <a:r>
              <a:rPr lang="en-US" sz="4200" dirty="0" smtClean="0">
                <a:solidFill>
                  <a:schemeClr val="bg1"/>
                </a:solidFill>
              </a:rPr>
              <a:t>UN-Planned</a:t>
            </a:r>
            <a:r>
              <a:rPr lang="en-US" sz="4200" dirty="0" smtClean="0"/>
              <a:t> Comparisons</a:t>
            </a:r>
            <a:endParaRPr lang="en-US" sz="42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7427495" y="2598821"/>
            <a:ext cx="3256547" cy="1427747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838322" y="3231432"/>
            <a:ext cx="3746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Diet 1vs Diet 2</a:t>
            </a:r>
            <a:endParaRPr lang="en-US" sz="3200" dirty="0"/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3433012" y="1271292"/>
            <a:ext cx="271111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1999706" y="0"/>
            <a:ext cx="192294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8674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271292"/>
            <a:ext cx="11999706" cy="5586708"/>
            <a:chOff x="7367" y="1267326"/>
            <a:chExt cx="10724801" cy="499315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l="6434" t="20244" r="6012"/>
            <a:stretch/>
          </p:blipFill>
          <p:spPr>
            <a:xfrm>
              <a:off x="1443789" y="1267326"/>
              <a:ext cx="9288379" cy="499315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367" y="2294020"/>
              <a:ext cx="1507959" cy="156966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Weight loss</a:t>
              </a:r>
            </a:p>
            <a:p>
              <a:pPr algn="ctr"/>
              <a:r>
                <a:rPr lang="en-US" sz="3200" b="1" dirty="0" smtClean="0"/>
                <a:t>(</a:t>
              </a:r>
              <a:r>
                <a:rPr lang="en-US" sz="3200" b="1" dirty="0" err="1" smtClean="0"/>
                <a:t>lbs</a:t>
              </a:r>
              <a:r>
                <a:rPr lang="en-US" sz="3200" b="1" dirty="0" smtClean="0"/>
                <a:t>)</a:t>
              </a:r>
              <a:endParaRPr lang="en-US" sz="32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218420" y="5269830"/>
              <a:ext cx="4251812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Treatment</a:t>
              </a:r>
              <a:endParaRPr lang="en-US" sz="32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344443" y="4685055"/>
              <a:ext cx="4251812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/>
                <a:t>Diet.1</a:t>
              </a:r>
              <a:endParaRPr lang="en-US" sz="3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952864" y="4685055"/>
              <a:ext cx="1422694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/>
                <a:t>Diet.2</a:t>
              </a:r>
              <a:endParaRPr lang="en-US" sz="32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4379" y="0"/>
            <a:ext cx="120476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 smtClean="0"/>
              <a:t>Effects of different diets on weight loss: </a:t>
            </a:r>
          </a:p>
          <a:p>
            <a:pPr algn="ctr"/>
            <a:r>
              <a:rPr lang="en-US" sz="4200" b="1" u="sng" dirty="0" smtClean="0">
                <a:solidFill>
                  <a:schemeClr val="accent2">
                    <a:lumMod val="75000"/>
                  </a:schemeClr>
                </a:solidFill>
              </a:rPr>
              <a:t>UN-Planned</a:t>
            </a:r>
            <a:r>
              <a:rPr lang="en-US" sz="4200" dirty="0" smtClean="0"/>
              <a:t> Comparisons</a:t>
            </a:r>
            <a:endParaRPr lang="en-US" sz="42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7427495" y="2598821"/>
            <a:ext cx="3256547" cy="1427747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838322" y="3231432"/>
            <a:ext cx="3746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Diet 1vs Diet 2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29947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582489" y="68381"/>
            <a:ext cx="82745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 smtClean="0"/>
              <a:t>Canopy closure above 7 forest plots</a:t>
            </a:r>
            <a:endParaRPr lang="en-US" sz="4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206573" y="572735"/>
            <a:ext cx="10549659" cy="6285265"/>
            <a:chOff x="1385002" y="1015678"/>
            <a:chExt cx="8674061" cy="5167822"/>
          </a:xfrm>
        </p:grpSpPr>
        <p:sp>
          <p:nvSpPr>
            <p:cNvPr id="12" name="Isosceles Triangle 11"/>
            <p:cNvSpPr/>
            <p:nvPr/>
          </p:nvSpPr>
          <p:spPr>
            <a:xfrm rot="10800000">
              <a:off x="1635825" y="1364592"/>
              <a:ext cx="910624" cy="3583556"/>
            </a:xfrm>
            <a:prstGeom prst="triangle">
              <a:avLst/>
            </a:prstGeom>
            <a:gradFill>
              <a:gsLst>
                <a:gs pos="10000">
                  <a:schemeClr val="accent2">
                    <a:lumMod val="50000"/>
                  </a:schemeClr>
                </a:gs>
                <a:gs pos="59000">
                  <a:srgbClr val="FFC000"/>
                </a:gs>
                <a:gs pos="83000">
                  <a:srgbClr val="FFFF00"/>
                </a:gs>
                <a:gs pos="100000">
                  <a:srgbClr val="FFFF00"/>
                </a:gs>
              </a:gsLst>
              <a:lin ang="5400000" scaled="1"/>
            </a:gra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385002" y="1335477"/>
              <a:ext cx="8674061" cy="4848023"/>
              <a:chOff x="1094057" y="951014"/>
              <a:chExt cx="8674061" cy="48480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4734793" y="5060373"/>
                <a:ext cx="342900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200" dirty="0" smtClean="0"/>
                  <a:t>Plot Number</a:t>
                </a:r>
                <a:endParaRPr lang="en-US" sz="4200" dirty="0"/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2491518" y="951014"/>
                <a:ext cx="7276600" cy="4212477"/>
                <a:chOff x="2491518" y="951014"/>
                <a:chExt cx="7276600" cy="4212477"/>
              </a:xfrm>
            </p:grpSpPr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6317" t="9231" b="10905"/>
                <a:stretch/>
              </p:blipFill>
              <p:spPr>
                <a:xfrm>
                  <a:off x="2491518" y="951014"/>
                  <a:ext cx="7276600" cy="4109361"/>
                </a:xfrm>
                <a:prstGeom prst="rect">
                  <a:avLst/>
                </a:prstGeom>
              </p:spPr>
            </p:pic>
            <p:sp>
              <p:nvSpPr>
                <p:cNvPr id="6" name="TextBox 5"/>
                <p:cNvSpPr txBox="1"/>
                <p:nvPr/>
              </p:nvSpPr>
              <p:spPr>
                <a:xfrm>
                  <a:off x="3207328" y="4732604"/>
                  <a:ext cx="897082" cy="43088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200" dirty="0" smtClean="0"/>
                    <a:t>Plot 1</a:t>
                  </a:r>
                  <a:endParaRPr lang="en-US" sz="2200" dirty="0"/>
                </a:p>
              </p:txBody>
            </p:sp>
          </p:grpSp>
          <p:sp>
            <p:nvSpPr>
              <p:cNvPr id="8" name="TextBox 7"/>
              <p:cNvSpPr txBox="1"/>
              <p:nvPr/>
            </p:nvSpPr>
            <p:spPr>
              <a:xfrm>
                <a:off x="1094057" y="1517115"/>
                <a:ext cx="1397461" cy="2267252"/>
              </a:xfrm>
              <a:prstGeom prst="rect">
                <a:avLst/>
              </a:prstGeom>
              <a:solidFill>
                <a:schemeClr val="bg1">
                  <a:alpha val="52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 smtClean="0"/>
                  <a:t>How open is canopy at each plot?</a:t>
                </a:r>
                <a:endParaRPr lang="en-US" sz="3200" b="1" dirty="0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 rot="16200000">
              <a:off x="2800915" y="3984164"/>
              <a:ext cx="1558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Less light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 rot="16200000">
              <a:off x="2747405" y="1568177"/>
              <a:ext cx="1408668" cy="303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More light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805004" y="4976458"/>
            <a:ext cx="4036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Error bars = 95%CI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1867724" y="-45549"/>
            <a:ext cx="324276" cy="69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9267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52927" y="2260708"/>
            <a:ext cx="10748211" cy="4597292"/>
            <a:chOff x="0" y="1853950"/>
            <a:chExt cx="10748211" cy="4597292"/>
          </a:xfrm>
        </p:grpSpPr>
        <p:grpSp>
          <p:nvGrpSpPr>
            <p:cNvPr id="3" name="Group 2"/>
            <p:cNvGrpSpPr/>
            <p:nvPr/>
          </p:nvGrpSpPr>
          <p:grpSpPr>
            <a:xfrm>
              <a:off x="0" y="1853950"/>
              <a:ext cx="10748211" cy="4597292"/>
              <a:chOff x="0" y="1271292"/>
              <a:chExt cx="11999706" cy="5132589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0" y="1271292"/>
                <a:ext cx="11999706" cy="5132589"/>
                <a:chOff x="7367" y="1267326"/>
                <a:chExt cx="10724801" cy="4587279"/>
              </a:xfrm>
            </p:grpSpPr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6434" t="20244" r="6012" b="10355"/>
                <a:stretch/>
              </p:blipFill>
              <p:spPr>
                <a:xfrm>
                  <a:off x="1443789" y="1267326"/>
                  <a:ext cx="9288379" cy="4344861"/>
                </a:xfrm>
                <a:prstGeom prst="rect">
                  <a:avLst/>
                </a:prstGeom>
              </p:spPr>
            </p:pic>
            <p:sp>
              <p:nvSpPr>
                <p:cNvPr id="9" name="TextBox 8"/>
                <p:cNvSpPr txBox="1"/>
                <p:nvPr/>
              </p:nvSpPr>
              <p:spPr>
                <a:xfrm>
                  <a:off x="7367" y="2294020"/>
                  <a:ext cx="1507959" cy="156966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 smtClean="0"/>
                    <a:t>Weight loss</a:t>
                  </a:r>
                </a:p>
                <a:p>
                  <a:pPr algn="ctr"/>
                  <a:r>
                    <a:rPr lang="en-US" sz="3200" b="1" dirty="0" smtClean="0"/>
                    <a:t>(</a:t>
                  </a:r>
                  <a:r>
                    <a:rPr lang="en-US" sz="3200" b="1" dirty="0" err="1" smtClean="0"/>
                    <a:t>lbs</a:t>
                  </a:r>
                  <a:r>
                    <a:rPr lang="en-US" sz="3200" b="1" dirty="0" smtClean="0"/>
                    <a:t>)</a:t>
                  </a:r>
                  <a:endParaRPr lang="en-US" sz="3200" b="1" dirty="0"/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4218420" y="5269830"/>
                  <a:ext cx="4251812" cy="58477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 smtClean="0"/>
                    <a:t>Treatment</a:t>
                  </a:r>
                  <a:endParaRPr lang="en-US" sz="3200" b="1" dirty="0"/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4344443" y="4685055"/>
                  <a:ext cx="4251812" cy="58477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 smtClean="0"/>
                    <a:t>Diet.1</a:t>
                  </a:r>
                  <a:endParaRPr lang="en-US" sz="3200" dirty="0"/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8952864" y="4685055"/>
                  <a:ext cx="1422694" cy="58477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 smtClean="0"/>
                    <a:t>Diet.2</a:t>
                  </a:r>
                  <a:endParaRPr lang="en-US" sz="3200" dirty="0"/>
                </a:p>
              </p:txBody>
            </p:sp>
          </p:grpSp>
          <p:cxnSp>
            <p:nvCxnSpPr>
              <p:cNvPr id="4" name="Straight Arrow Connector 3"/>
              <p:cNvCxnSpPr/>
              <p:nvPr/>
            </p:nvCxnSpPr>
            <p:spPr>
              <a:xfrm>
                <a:off x="3676924" y="2059845"/>
                <a:ext cx="3126517" cy="360189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/>
              <p:nvPr/>
            </p:nvCxnSpPr>
            <p:spPr>
              <a:xfrm>
                <a:off x="3676924" y="2239939"/>
                <a:ext cx="6855671" cy="1936347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346927" y="3889189"/>
              <a:ext cx="374663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Control vs Diet 1</a:t>
              </a:r>
            </a:p>
            <a:p>
              <a:r>
                <a:rPr lang="en-US" sz="3200" dirty="0" smtClean="0"/>
                <a:t>Control vs. Diet 2</a:t>
              </a:r>
              <a:endParaRPr lang="en-US" sz="3200" dirty="0"/>
            </a:p>
          </p:txBody>
        </p:sp>
      </p:grpSp>
      <p:sp>
        <p:nvSpPr>
          <p:cNvPr id="2" name="Rectangle 1"/>
          <p:cNvSpPr/>
          <p:nvPr/>
        </p:nvSpPr>
        <p:spPr>
          <a:xfrm>
            <a:off x="-1" y="33353"/>
            <a:ext cx="1315452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chemeClr val="accent2">
                    <a:lumMod val="75000"/>
                  </a:schemeClr>
                </a:solidFill>
              </a:rPr>
              <a:t>Planned</a:t>
            </a:r>
            <a:r>
              <a:rPr lang="en-US" sz="2800" u="sng" dirty="0"/>
              <a:t> </a:t>
            </a:r>
            <a:r>
              <a:rPr lang="en-US" sz="2800" u="sng" dirty="0">
                <a:solidFill>
                  <a:schemeClr val="accent2">
                    <a:lumMod val="75000"/>
                  </a:schemeClr>
                </a:solidFill>
              </a:rPr>
              <a:t>Comparisons</a:t>
            </a:r>
            <a:r>
              <a:rPr lang="en-US" sz="2800" dirty="0"/>
              <a:t>:</a:t>
            </a:r>
          </a:p>
          <a:p>
            <a:r>
              <a:rPr lang="en-US" sz="2600" dirty="0" smtClean="0"/>
              <a:t>-Most </a:t>
            </a:r>
            <a:r>
              <a:rPr lang="en-US" sz="2600" dirty="0"/>
              <a:t>ecologists </a:t>
            </a:r>
            <a:r>
              <a:rPr lang="en-US" sz="2600" u="sng" dirty="0" smtClean="0"/>
              <a:t>won’t</a:t>
            </a:r>
            <a:r>
              <a:rPr lang="en-US" sz="2600" dirty="0" smtClean="0"/>
              <a:t> “correct” </a:t>
            </a:r>
            <a:r>
              <a:rPr lang="en-US" sz="2600" dirty="0"/>
              <a:t>for </a:t>
            </a:r>
            <a:r>
              <a:rPr lang="en-US" sz="2600" dirty="0" smtClean="0"/>
              <a:t>this…but there is some debate… </a:t>
            </a:r>
            <a:endParaRPr lang="en-US" sz="2600" dirty="0"/>
          </a:p>
          <a:p>
            <a:r>
              <a:rPr lang="en-US" sz="2600" dirty="0" smtClean="0"/>
              <a:t>-use t-test or “modified t-test” to compare pairs of means-&gt;modified t-test more powerful</a:t>
            </a:r>
          </a:p>
          <a:p>
            <a:r>
              <a:rPr lang="en-US" sz="2600" dirty="0" smtClean="0"/>
              <a:t>-requires honesty about what comparisons were planned</a:t>
            </a:r>
          </a:p>
          <a:p>
            <a:r>
              <a:rPr lang="en-US" sz="2600" dirty="0" smtClean="0"/>
              <a:t>-journal editors may require that you do re-do analysis &amp; do corrections</a:t>
            </a:r>
          </a:p>
        </p:txBody>
      </p:sp>
      <p:sp>
        <p:nvSpPr>
          <p:cNvPr id="14" name="Rectangle 13"/>
          <p:cNvSpPr/>
          <p:nvPr/>
        </p:nvSpPr>
        <p:spPr>
          <a:xfrm flipH="1">
            <a:off x="12191999" y="0"/>
            <a:ext cx="4571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flipH="1">
            <a:off x="-4462" y="33353"/>
            <a:ext cx="4571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flipH="1">
            <a:off x="31449" y="6776364"/>
            <a:ext cx="12160550" cy="81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8510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01054" y="2767697"/>
            <a:ext cx="10747889" cy="4354345"/>
            <a:chOff x="0" y="1853951"/>
            <a:chExt cx="10747889" cy="4354345"/>
          </a:xfrm>
        </p:grpSpPr>
        <p:grpSp>
          <p:nvGrpSpPr>
            <p:cNvPr id="3" name="Group 2"/>
            <p:cNvGrpSpPr/>
            <p:nvPr/>
          </p:nvGrpSpPr>
          <p:grpSpPr>
            <a:xfrm>
              <a:off x="0" y="1853951"/>
              <a:ext cx="10747889" cy="4354345"/>
              <a:chOff x="0" y="1271293"/>
              <a:chExt cx="11999347" cy="4861354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0" y="1271293"/>
                <a:ext cx="11999347" cy="4861354"/>
                <a:chOff x="7367" y="1267327"/>
                <a:chExt cx="10724480" cy="4344861"/>
              </a:xfrm>
            </p:grpSpPr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6434" t="20244" r="6012" b="10355"/>
                <a:stretch/>
              </p:blipFill>
              <p:spPr>
                <a:xfrm>
                  <a:off x="1443468" y="1267327"/>
                  <a:ext cx="9288379" cy="4344861"/>
                </a:xfrm>
                <a:prstGeom prst="rect">
                  <a:avLst/>
                </a:prstGeom>
              </p:spPr>
            </p:pic>
            <p:sp>
              <p:nvSpPr>
                <p:cNvPr id="9" name="TextBox 8"/>
                <p:cNvSpPr txBox="1"/>
                <p:nvPr/>
              </p:nvSpPr>
              <p:spPr>
                <a:xfrm>
                  <a:off x="7367" y="2294020"/>
                  <a:ext cx="1507959" cy="156966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 smtClean="0"/>
                    <a:t>Weight loss</a:t>
                  </a:r>
                </a:p>
                <a:p>
                  <a:pPr algn="ctr"/>
                  <a:r>
                    <a:rPr lang="en-US" sz="3200" b="1" dirty="0" smtClean="0"/>
                    <a:t>(</a:t>
                  </a:r>
                  <a:r>
                    <a:rPr lang="en-US" sz="3200" b="1" dirty="0" err="1" smtClean="0"/>
                    <a:t>lbs</a:t>
                  </a:r>
                  <a:r>
                    <a:rPr lang="en-US" sz="3200" b="1" dirty="0" smtClean="0"/>
                    <a:t>)</a:t>
                  </a:r>
                  <a:endParaRPr lang="en-US" sz="3200" b="1" dirty="0"/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4344443" y="4685055"/>
                  <a:ext cx="4251812" cy="58477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 smtClean="0"/>
                    <a:t>Diet.1</a:t>
                  </a:r>
                  <a:endParaRPr lang="en-US" sz="3200" dirty="0"/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8952864" y="4685055"/>
                  <a:ext cx="1422694" cy="58477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 smtClean="0"/>
                    <a:t>Diet.2</a:t>
                  </a:r>
                  <a:endParaRPr lang="en-US" sz="3200" dirty="0"/>
                </a:p>
              </p:txBody>
            </p:sp>
          </p:grpSp>
          <p:cxnSp>
            <p:nvCxnSpPr>
              <p:cNvPr id="15" name="Straight Arrow Connector 14"/>
              <p:cNvCxnSpPr/>
              <p:nvPr/>
            </p:nvCxnSpPr>
            <p:spPr>
              <a:xfrm>
                <a:off x="7468472" y="2633825"/>
                <a:ext cx="3152162" cy="134935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346927" y="4455971"/>
              <a:ext cx="37466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Diet 1 vs. Diet 2</a:t>
              </a:r>
              <a:endParaRPr lang="en-US" sz="3200" dirty="0"/>
            </a:p>
          </p:txBody>
        </p:sp>
      </p:grpSp>
      <p:sp>
        <p:nvSpPr>
          <p:cNvPr id="2" name="Rectangle 1"/>
          <p:cNvSpPr/>
          <p:nvPr/>
        </p:nvSpPr>
        <p:spPr>
          <a:xfrm>
            <a:off x="-1" y="33353"/>
            <a:ext cx="13154527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u="sng" dirty="0" smtClean="0">
                <a:solidFill>
                  <a:schemeClr val="accent2">
                    <a:lumMod val="75000"/>
                  </a:schemeClr>
                </a:solidFill>
              </a:rPr>
              <a:t>UN-Planned</a:t>
            </a:r>
            <a:r>
              <a:rPr lang="en-US" sz="2800" u="sng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800" dirty="0"/>
              <a:t>Comparisons:</a:t>
            </a:r>
          </a:p>
          <a:p>
            <a:r>
              <a:rPr lang="en-US" sz="2600" dirty="0" smtClean="0"/>
              <a:t>-Require that p-values be “corrected” so that </a:t>
            </a:r>
            <a:r>
              <a:rPr lang="en-US" sz="2600" b="1" dirty="0" smtClean="0">
                <a:solidFill>
                  <a:schemeClr val="accent2">
                    <a:lumMod val="75000"/>
                  </a:schemeClr>
                </a:solidFill>
              </a:rPr>
              <a:t>Type-1</a:t>
            </a:r>
            <a:r>
              <a:rPr lang="en-US" sz="26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600" dirty="0" smtClean="0"/>
              <a:t>errors do not get “inflated”</a:t>
            </a:r>
          </a:p>
          <a:p>
            <a:r>
              <a:rPr lang="en-US" sz="2600" dirty="0" smtClean="0"/>
              <a:t>-Many </a:t>
            </a:r>
            <a:r>
              <a:rPr lang="en-US" sz="2600" dirty="0" err="1" smtClean="0"/>
              <a:t>many</a:t>
            </a:r>
            <a:r>
              <a:rPr lang="en-US" sz="2600" dirty="0" smtClean="0"/>
              <a:t> </a:t>
            </a:r>
            <a:r>
              <a:rPr lang="en-US" sz="2600" dirty="0" err="1" smtClean="0"/>
              <a:t>many</a:t>
            </a:r>
            <a:r>
              <a:rPr lang="en-US" sz="2600" dirty="0" smtClean="0"/>
              <a:t> </a:t>
            </a:r>
            <a:r>
              <a:rPr lang="en-US" sz="2600" dirty="0" err="1" smtClean="0"/>
              <a:t>many</a:t>
            </a:r>
            <a:r>
              <a:rPr lang="en-US" sz="2600" dirty="0" smtClean="0"/>
              <a:t> </a:t>
            </a:r>
            <a:r>
              <a:rPr lang="en-US" sz="2600" dirty="0" err="1" smtClean="0"/>
              <a:t>many</a:t>
            </a:r>
            <a:r>
              <a:rPr lang="en-US" sz="2600" dirty="0" smtClean="0"/>
              <a:t> ways to do this</a:t>
            </a:r>
          </a:p>
          <a:p>
            <a:r>
              <a:rPr lang="en-US" sz="2600" dirty="0" smtClean="0"/>
              <a:t>-This course/this book: Tukey Kramer / </a:t>
            </a:r>
            <a:r>
              <a:rPr lang="en-US" sz="2600" dirty="0" err="1" smtClean="0"/>
              <a:t>TukeyHSD</a:t>
            </a:r>
            <a:r>
              <a:rPr lang="en-US" sz="2600" dirty="0" smtClean="0"/>
              <a:t> method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1999706" y="0"/>
            <a:ext cx="192294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4418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2503655"/>
            <a:ext cx="10747889" cy="4354345"/>
            <a:chOff x="0" y="1853951"/>
            <a:chExt cx="10747889" cy="4354345"/>
          </a:xfrm>
        </p:grpSpPr>
        <p:grpSp>
          <p:nvGrpSpPr>
            <p:cNvPr id="3" name="Group 2"/>
            <p:cNvGrpSpPr/>
            <p:nvPr/>
          </p:nvGrpSpPr>
          <p:grpSpPr>
            <a:xfrm>
              <a:off x="0" y="1853951"/>
              <a:ext cx="10747889" cy="4354345"/>
              <a:chOff x="0" y="1271293"/>
              <a:chExt cx="11999347" cy="4861354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0" y="1271293"/>
                <a:ext cx="11999347" cy="4861354"/>
                <a:chOff x="7367" y="1267327"/>
                <a:chExt cx="10724480" cy="4344861"/>
              </a:xfrm>
            </p:grpSpPr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6434" t="20244" r="6012" b="10355"/>
                <a:stretch/>
              </p:blipFill>
              <p:spPr>
                <a:xfrm>
                  <a:off x="1443468" y="1267327"/>
                  <a:ext cx="9288379" cy="4344861"/>
                </a:xfrm>
                <a:prstGeom prst="rect">
                  <a:avLst/>
                </a:prstGeom>
              </p:spPr>
            </p:pic>
            <p:sp>
              <p:nvSpPr>
                <p:cNvPr id="9" name="TextBox 8"/>
                <p:cNvSpPr txBox="1"/>
                <p:nvPr/>
              </p:nvSpPr>
              <p:spPr>
                <a:xfrm>
                  <a:off x="7367" y="2294020"/>
                  <a:ext cx="1507959" cy="156966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 smtClean="0"/>
                    <a:t>Weight loss</a:t>
                  </a:r>
                </a:p>
                <a:p>
                  <a:pPr algn="ctr"/>
                  <a:r>
                    <a:rPr lang="en-US" sz="3200" b="1" dirty="0" smtClean="0"/>
                    <a:t>(</a:t>
                  </a:r>
                  <a:r>
                    <a:rPr lang="en-US" sz="3200" b="1" dirty="0" err="1" smtClean="0"/>
                    <a:t>lbs</a:t>
                  </a:r>
                  <a:r>
                    <a:rPr lang="en-US" sz="3200" b="1" dirty="0" smtClean="0"/>
                    <a:t>)</a:t>
                  </a:r>
                  <a:endParaRPr lang="en-US" sz="3200" b="1" dirty="0"/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4344443" y="4685055"/>
                  <a:ext cx="4251812" cy="58477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 smtClean="0"/>
                    <a:t>Diet.1</a:t>
                  </a:r>
                  <a:endParaRPr lang="en-US" sz="3200" dirty="0"/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8952864" y="4685055"/>
                  <a:ext cx="1422694" cy="58477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 smtClean="0"/>
                    <a:t>Diet.2</a:t>
                  </a:r>
                  <a:endParaRPr lang="en-US" sz="3200" dirty="0"/>
                </a:p>
              </p:txBody>
            </p:sp>
          </p:grpSp>
          <p:cxnSp>
            <p:nvCxnSpPr>
              <p:cNvPr id="15" name="Straight Arrow Connector 14"/>
              <p:cNvCxnSpPr/>
              <p:nvPr/>
            </p:nvCxnSpPr>
            <p:spPr>
              <a:xfrm>
                <a:off x="7468472" y="2633825"/>
                <a:ext cx="3152162" cy="134935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346927" y="4455971"/>
              <a:ext cx="37466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Diet 1 vs. Diet 2</a:t>
              </a:r>
              <a:endParaRPr lang="en-US" sz="3200" dirty="0"/>
            </a:p>
          </p:txBody>
        </p:sp>
      </p:grpSp>
      <p:sp>
        <p:nvSpPr>
          <p:cNvPr id="2" name="Rectangle 1"/>
          <p:cNvSpPr/>
          <p:nvPr/>
        </p:nvSpPr>
        <p:spPr>
          <a:xfrm>
            <a:off x="-1" y="33353"/>
            <a:ext cx="13154527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u="sng" dirty="0" smtClean="0">
                <a:solidFill>
                  <a:schemeClr val="accent2">
                    <a:lumMod val="75000"/>
                  </a:schemeClr>
                </a:solidFill>
              </a:rPr>
              <a:t>Type 1 Error</a:t>
            </a:r>
            <a:r>
              <a:rPr lang="en-US" sz="2800" u="sng" dirty="0" smtClean="0"/>
              <a:t>: </a:t>
            </a:r>
            <a:endParaRPr lang="en-US" sz="2600" dirty="0"/>
          </a:p>
          <a:p>
            <a:r>
              <a:rPr lang="en-US" sz="2600" b="1" dirty="0" smtClean="0"/>
              <a:t>Accidently rejecting a TRUE null hypothesis</a:t>
            </a:r>
          </a:p>
          <a:p>
            <a:r>
              <a:rPr lang="en-US" sz="2600" b="1" dirty="0" smtClean="0"/>
              <a:t>(thinking Ha is true even though it isn’t; “false positive”)</a:t>
            </a:r>
            <a:endParaRPr lang="en-US" sz="2600" b="1" dirty="0"/>
          </a:p>
          <a:p>
            <a:r>
              <a:rPr lang="en-US" sz="2600" b="1" dirty="0" smtClean="0"/>
              <a:t>Say we get data like this:</a:t>
            </a:r>
            <a:endParaRPr lang="en-US" sz="2800" b="1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11999706" y="0"/>
            <a:ext cx="192294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0043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33353"/>
            <a:ext cx="1315452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u="sng" dirty="0" smtClean="0"/>
              <a:t>Type 1 Error: </a:t>
            </a:r>
            <a:endParaRPr lang="en-US" sz="2600" dirty="0"/>
          </a:p>
          <a:p>
            <a:r>
              <a:rPr lang="en-US" sz="2600" b="1" dirty="0" smtClean="0"/>
              <a:t>Accidently rejecting a TRUE null hypothesis</a:t>
            </a:r>
          </a:p>
          <a:p>
            <a:endParaRPr lang="en-US" sz="2600" b="1" dirty="0"/>
          </a:p>
          <a:p>
            <a:r>
              <a:rPr lang="en-US" sz="2600" dirty="0" smtClean="0"/>
              <a:t>But in reality, due to human metabolism, Diet.2 really </a:t>
            </a:r>
            <a:r>
              <a:rPr lang="en-US" sz="2600" b="1" u="sng" dirty="0" smtClean="0"/>
              <a:t>doesn’t</a:t>
            </a:r>
            <a:r>
              <a:rPr lang="en-US" sz="2600" dirty="0" smtClean="0"/>
              <a:t> actually have an effect.</a:t>
            </a:r>
          </a:p>
          <a:p>
            <a:r>
              <a:rPr lang="en-US" sz="2600" dirty="0" smtClean="0"/>
              <a:t>People on Diet.2 just happened to lose weight during the study.</a:t>
            </a:r>
          </a:p>
          <a:p>
            <a:r>
              <a:rPr lang="en-US" sz="2600" dirty="0" smtClean="0"/>
              <a:t>(just bad luck for the researchers)</a:t>
            </a:r>
            <a:endParaRPr lang="en-US" sz="2800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0" y="2503655"/>
            <a:ext cx="10747889" cy="4354345"/>
            <a:chOff x="0" y="1853951"/>
            <a:chExt cx="10747889" cy="4354345"/>
          </a:xfrm>
        </p:grpSpPr>
        <p:grpSp>
          <p:nvGrpSpPr>
            <p:cNvPr id="19" name="Group 18"/>
            <p:cNvGrpSpPr/>
            <p:nvPr/>
          </p:nvGrpSpPr>
          <p:grpSpPr>
            <a:xfrm>
              <a:off x="0" y="1853951"/>
              <a:ext cx="10747889" cy="4354345"/>
              <a:chOff x="7367" y="1267327"/>
              <a:chExt cx="10724480" cy="4344861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 rotWithShape="1">
              <a:blip r:embed="rId2"/>
              <a:srcRect l="6434" t="20244" r="6012" b="10355"/>
              <a:stretch/>
            </p:blipFill>
            <p:spPr>
              <a:xfrm>
                <a:off x="1443468" y="1267327"/>
                <a:ext cx="9288379" cy="4344861"/>
              </a:xfrm>
              <a:prstGeom prst="rect">
                <a:avLst/>
              </a:prstGeom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7367" y="2294020"/>
                <a:ext cx="1507959" cy="15696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 smtClean="0"/>
                  <a:t>Weight loss</a:t>
                </a:r>
              </a:p>
              <a:p>
                <a:pPr algn="ctr"/>
                <a:r>
                  <a:rPr lang="en-US" sz="3200" b="1" dirty="0" smtClean="0"/>
                  <a:t>(</a:t>
                </a:r>
                <a:r>
                  <a:rPr lang="en-US" sz="3200" b="1" dirty="0" err="1" smtClean="0"/>
                  <a:t>lbs</a:t>
                </a:r>
                <a:r>
                  <a:rPr lang="en-US" sz="3200" b="1" dirty="0" smtClean="0"/>
                  <a:t>)</a:t>
                </a:r>
                <a:endParaRPr lang="en-US" sz="3200" b="1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344443" y="4685055"/>
                <a:ext cx="4251812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 smtClean="0"/>
                  <a:t>Diet.1</a:t>
                </a:r>
                <a:endParaRPr lang="en-US" sz="3200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8952864" y="4685055"/>
                <a:ext cx="1422694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 smtClean="0"/>
                  <a:t>Diet.2</a:t>
                </a:r>
                <a:endParaRPr lang="en-US" sz="3200" dirty="0"/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2346927" y="4455971"/>
              <a:ext cx="37466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Diet 1 vs. Diet 2</a:t>
              </a:r>
              <a:endParaRPr lang="en-US" sz="3200" dirty="0"/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81657" t="48749" r="10950" b="28382"/>
          <a:stretch/>
        </p:blipFill>
        <p:spPr>
          <a:xfrm>
            <a:off x="9378569" y="2781370"/>
            <a:ext cx="786064" cy="14348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1471034">
            <a:off x="6409683" y="4181452"/>
            <a:ext cx="3265123" cy="259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899510" y="4364393"/>
            <a:ext cx="3265123" cy="124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503113" y="3541921"/>
            <a:ext cx="3078264" cy="8027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5194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33353"/>
            <a:ext cx="13154527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u="sng" dirty="0" smtClean="0"/>
              <a:t>Type 1 Error: </a:t>
            </a:r>
            <a:endParaRPr lang="en-US" sz="2600" dirty="0"/>
          </a:p>
          <a:p>
            <a:r>
              <a:rPr lang="en-US" sz="2600" b="1" dirty="0" smtClean="0"/>
              <a:t>Accidently rejecting a TRUE null hypothesis</a:t>
            </a:r>
          </a:p>
          <a:p>
            <a:endParaRPr lang="en-US" sz="2600" b="1" dirty="0"/>
          </a:p>
          <a:p>
            <a:r>
              <a:rPr lang="en-US" sz="2600" dirty="0" smtClean="0"/>
              <a:t>But in reality, due to human metabolism, Diet.2 really doesn’t have an effect.</a:t>
            </a:r>
          </a:p>
          <a:p>
            <a:r>
              <a:rPr lang="en-US" sz="2600" dirty="0" smtClean="0"/>
              <a:t>People on Diet.2 just happened to lose weight during the study.</a:t>
            </a:r>
            <a:endParaRPr lang="en-US" sz="2800" dirty="0" smtClean="0"/>
          </a:p>
        </p:txBody>
      </p:sp>
      <p:grpSp>
        <p:nvGrpSpPr>
          <p:cNvPr id="19" name="Group 18"/>
          <p:cNvGrpSpPr/>
          <p:nvPr/>
        </p:nvGrpSpPr>
        <p:grpSpPr>
          <a:xfrm>
            <a:off x="0" y="2503655"/>
            <a:ext cx="10747889" cy="4354345"/>
            <a:chOff x="7367" y="1267327"/>
            <a:chExt cx="10724480" cy="434486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2"/>
            <a:srcRect l="6434" t="20244" r="6012" b="10355"/>
            <a:stretch/>
          </p:blipFill>
          <p:spPr>
            <a:xfrm>
              <a:off x="1443468" y="1267327"/>
              <a:ext cx="9288379" cy="434486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7367" y="2294020"/>
              <a:ext cx="1507959" cy="156966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Weight loss</a:t>
              </a:r>
            </a:p>
            <a:p>
              <a:pPr algn="ctr"/>
              <a:r>
                <a:rPr lang="en-US" sz="3200" b="1" dirty="0" smtClean="0"/>
                <a:t>(</a:t>
              </a:r>
              <a:r>
                <a:rPr lang="en-US" sz="3200" b="1" dirty="0" err="1" smtClean="0"/>
                <a:t>lbs</a:t>
              </a:r>
              <a:r>
                <a:rPr lang="en-US" sz="3200" b="1" dirty="0" smtClean="0"/>
                <a:t>)</a:t>
              </a:r>
              <a:endParaRPr lang="en-US" sz="3200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344443" y="4685055"/>
              <a:ext cx="4251812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/>
                <a:t>Diet.1</a:t>
              </a:r>
              <a:endParaRPr lang="en-US" sz="3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952864" y="4685055"/>
              <a:ext cx="1422694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/>
                <a:t>Diet.2</a:t>
              </a:r>
              <a:endParaRPr lang="en-US" sz="3200" dirty="0"/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81657" t="48749" r="10950" b="28382"/>
          <a:stretch/>
        </p:blipFill>
        <p:spPr>
          <a:xfrm>
            <a:off x="9378569" y="2781370"/>
            <a:ext cx="786064" cy="14348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1471034">
            <a:off x="6409683" y="4181452"/>
            <a:ext cx="3265123" cy="259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34653" y="2739212"/>
            <a:ext cx="6260660" cy="263149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300" dirty="0" smtClean="0"/>
              <a:t>Difference between reality and experiment just due to </a:t>
            </a:r>
            <a:r>
              <a:rPr lang="en-US" sz="3300" b="1" dirty="0" smtClean="0"/>
              <a:t>random</a:t>
            </a:r>
            <a:r>
              <a:rPr lang="en-US" sz="3300" dirty="0" smtClean="0"/>
              <a:t> events </a:t>
            </a:r>
            <a:r>
              <a:rPr lang="en-US" sz="3300" b="1" dirty="0" smtClean="0"/>
              <a:t>un-related </a:t>
            </a:r>
            <a:r>
              <a:rPr lang="en-US" sz="3300" dirty="0" smtClean="0"/>
              <a:t>to the study (maybe they all had stressful semesters or new teaching loads…)</a:t>
            </a:r>
            <a:endParaRPr lang="en-US" sz="3300" dirty="0"/>
          </a:p>
        </p:txBody>
      </p:sp>
      <p:sp>
        <p:nvSpPr>
          <p:cNvPr id="15" name="Right Brace 14"/>
          <p:cNvSpPr/>
          <p:nvPr/>
        </p:nvSpPr>
        <p:spPr>
          <a:xfrm rot="10800000">
            <a:off x="8708138" y="3332542"/>
            <a:ext cx="583256" cy="197317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9828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33353"/>
            <a:ext cx="1315452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u="sng" dirty="0" smtClean="0"/>
              <a:t>Type 1 Error: </a:t>
            </a:r>
            <a:endParaRPr lang="en-US" sz="2600" dirty="0"/>
          </a:p>
          <a:p>
            <a:r>
              <a:rPr lang="en-US" sz="2600" b="1" dirty="0" smtClean="0"/>
              <a:t>Accidently rejecting a TRUE null hypothesis</a:t>
            </a:r>
          </a:p>
          <a:p>
            <a:endParaRPr lang="en-US" sz="2600" b="1" dirty="0"/>
          </a:p>
          <a:p>
            <a:r>
              <a:rPr lang="en-US" sz="2600" dirty="0" smtClean="0"/>
              <a:t>The more comparisons you make, the more likely you are to commit a Type I error</a:t>
            </a:r>
          </a:p>
          <a:p>
            <a:r>
              <a:rPr lang="en-US" sz="2800" dirty="0" smtClean="0"/>
              <a:t>When you go fishing with “un-planned” comparisons you are likely to have this </a:t>
            </a:r>
          </a:p>
          <a:p>
            <a:r>
              <a:rPr lang="en-US" sz="2800" dirty="0" smtClean="0"/>
              <a:t>happen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0" y="2503655"/>
            <a:ext cx="10747889" cy="4354345"/>
            <a:chOff x="0" y="1853951"/>
            <a:chExt cx="10747889" cy="4354345"/>
          </a:xfrm>
        </p:grpSpPr>
        <p:grpSp>
          <p:nvGrpSpPr>
            <p:cNvPr id="19" name="Group 18"/>
            <p:cNvGrpSpPr/>
            <p:nvPr/>
          </p:nvGrpSpPr>
          <p:grpSpPr>
            <a:xfrm>
              <a:off x="0" y="1853951"/>
              <a:ext cx="10747889" cy="4354345"/>
              <a:chOff x="7367" y="1267327"/>
              <a:chExt cx="10724480" cy="4344861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 rotWithShape="1">
              <a:blip r:embed="rId2"/>
              <a:srcRect l="6434" t="20244" r="6012" b="10355"/>
              <a:stretch/>
            </p:blipFill>
            <p:spPr>
              <a:xfrm>
                <a:off x="1443468" y="1267327"/>
                <a:ext cx="9288379" cy="4344861"/>
              </a:xfrm>
              <a:prstGeom prst="rect">
                <a:avLst/>
              </a:prstGeom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7367" y="2294020"/>
                <a:ext cx="1507959" cy="15696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 smtClean="0"/>
                  <a:t>Weight loss</a:t>
                </a:r>
              </a:p>
              <a:p>
                <a:pPr algn="ctr"/>
                <a:r>
                  <a:rPr lang="en-US" sz="3200" b="1" dirty="0" smtClean="0"/>
                  <a:t>(</a:t>
                </a:r>
                <a:r>
                  <a:rPr lang="en-US" sz="3200" b="1" dirty="0" err="1" smtClean="0"/>
                  <a:t>lbs</a:t>
                </a:r>
                <a:r>
                  <a:rPr lang="en-US" sz="3200" b="1" dirty="0" smtClean="0"/>
                  <a:t>)</a:t>
                </a:r>
                <a:endParaRPr lang="en-US" sz="3200" b="1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344443" y="4685055"/>
                <a:ext cx="4251812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 smtClean="0"/>
                  <a:t>Diet.1</a:t>
                </a:r>
                <a:endParaRPr lang="en-US" sz="3200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8952864" y="4685055"/>
                <a:ext cx="1422694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 smtClean="0"/>
                  <a:t>Diet.2</a:t>
                </a:r>
                <a:endParaRPr lang="en-US" sz="3200" dirty="0"/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2346927" y="4455971"/>
              <a:ext cx="37466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Diet 1 vs. Diet 2</a:t>
              </a:r>
              <a:endParaRPr lang="en-US" sz="3200" dirty="0"/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81657" t="48749" r="10950" b="28382"/>
          <a:stretch/>
        </p:blipFill>
        <p:spPr>
          <a:xfrm>
            <a:off x="9378569" y="2781370"/>
            <a:ext cx="786064" cy="14348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1471034">
            <a:off x="6409683" y="4181452"/>
            <a:ext cx="3265123" cy="259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899510" y="4364393"/>
            <a:ext cx="3265123" cy="124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503113" y="3541921"/>
            <a:ext cx="3078264" cy="8027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7895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1 Error (page 160)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“Type 1 error is rejecting a true null hypothesis.  The significance level alpha (</a:t>
            </a:r>
            <a:r>
              <a:rPr lang="el-GR" dirty="0" smtClean="0"/>
              <a:t>α</a:t>
            </a:r>
            <a:r>
              <a:rPr lang="en-US" dirty="0" smtClean="0"/>
              <a:t>) [the threshold where we say something is “statistically significance”] sets the probability of committing a Type 1 Error.</a:t>
            </a:r>
          </a:p>
          <a:p>
            <a:r>
              <a:rPr lang="en-US" dirty="0" smtClean="0"/>
              <a:t>“if the null hypothesis were true, we would reject it mistakenly one time in 20” (</a:t>
            </a:r>
            <a:r>
              <a:rPr lang="en-US" dirty="0" err="1" smtClean="0"/>
              <a:t>pg</a:t>
            </a:r>
            <a:r>
              <a:rPr lang="en-US" dirty="0" smtClean="0"/>
              <a:t> 160)</a:t>
            </a:r>
          </a:p>
          <a:p>
            <a:r>
              <a:rPr lang="en-US" dirty="0" smtClean="0"/>
              <a:t>This is sometimes called a “false positive.”  We falsely conclude that there is a difference when there isn’t.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999706" y="0"/>
            <a:ext cx="192294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4558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2 Error (page 160)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“Type 2 error is failing to reject a false null hypothesis”</a:t>
            </a:r>
          </a:p>
          <a:p>
            <a:r>
              <a:rPr lang="en-US" dirty="0" smtClean="0"/>
              <a:t>“If a null hypothesis is false, we need to reject it to get the right answer.  Failure to reject a false null hypothesis is a Type 2 error.”</a:t>
            </a:r>
          </a:p>
          <a:p>
            <a:r>
              <a:rPr lang="en-US" dirty="0" smtClean="0"/>
              <a:t>This is sometimes called a “false negative.”  We falsely conclude that there is not a difference when there actually is.</a:t>
            </a:r>
          </a:p>
          <a:p>
            <a:r>
              <a:rPr lang="en-US" dirty="0" smtClean="0"/>
              <a:t>“A study that has a low probability of Type 2 error is said to have high power.”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999706" y="0"/>
            <a:ext cx="192294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042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582489" y="68381"/>
            <a:ext cx="82745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 smtClean="0"/>
              <a:t>Canopy closure above 7 forest plots</a:t>
            </a:r>
            <a:endParaRPr lang="en-US" sz="44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206573" y="572735"/>
            <a:ext cx="10549659" cy="6285265"/>
            <a:chOff x="206573" y="1035341"/>
            <a:chExt cx="9773187" cy="5822659"/>
          </a:xfrm>
        </p:grpSpPr>
        <p:grpSp>
          <p:nvGrpSpPr>
            <p:cNvPr id="13" name="Group 12"/>
            <p:cNvGrpSpPr/>
            <p:nvPr/>
          </p:nvGrpSpPr>
          <p:grpSpPr>
            <a:xfrm>
              <a:off x="206573" y="1035341"/>
              <a:ext cx="9773187" cy="5822659"/>
              <a:chOff x="1385002" y="1015678"/>
              <a:chExt cx="8674061" cy="5167822"/>
            </a:xfrm>
          </p:grpSpPr>
          <p:sp>
            <p:nvSpPr>
              <p:cNvPr id="12" name="Isosceles Triangle 11"/>
              <p:cNvSpPr/>
              <p:nvPr/>
            </p:nvSpPr>
            <p:spPr>
              <a:xfrm rot="10800000">
                <a:off x="1635825" y="1364592"/>
                <a:ext cx="910624" cy="3583556"/>
              </a:xfrm>
              <a:prstGeom prst="triangle">
                <a:avLst/>
              </a:prstGeom>
              <a:gradFill>
                <a:gsLst>
                  <a:gs pos="10000">
                    <a:schemeClr val="accent2">
                      <a:lumMod val="50000"/>
                    </a:schemeClr>
                  </a:gs>
                  <a:gs pos="59000">
                    <a:srgbClr val="FFC000"/>
                  </a:gs>
                  <a:gs pos="83000">
                    <a:srgbClr val="FFFF00"/>
                  </a:gs>
                  <a:gs pos="100000">
                    <a:srgbClr val="FFFF00"/>
                  </a:gs>
                </a:gsLst>
                <a:lin ang="5400000" scaled="1"/>
              </a:gra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1385002" y="1335477"/>
                <a:ext cx="8674061" cy="4848023"/>
                <a:chOff x="1094057" y="951014"/>
                <a:chExt cx="8674061" cy="4848023"/>
              </a:xfrm>
            </p:grpSpPr>
            <p:sp>
              <p:nvSpPr>
                <p:cNvPr id="5" name="TextBox 4"/>
                <p:cNvSpPr txBox="1"/>
                <p:nvPr/>
              </p:nvSpPr>
              <p:spPr>
                <a:xfrm>
                  <a:off x="4734793" y="5060373"/>
                  <a:ext cx="3429001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200" dirty="0" smtClean="0"/>
                    <a:t>Plot Number</a:t>
                  </a:r>
                  <a:endParaRPr lang="en-US" sz="4200" dirty="0"/>
                </a:p>
              </p:txBody>
            </p:sp>
            <p:grpSp>
              <p:nvGrpSpPr>
                <p:cNvPr id="7" name="Group 6"/>
                <p:cNvGrpSpPr/>
                <p:nvPr/>
              </p:nvGrpSpPr>
              <p:grpSpPr>
                <a:xfrm>
                  <a:off x="2491518" y="951014"/>
                  <a:ext cx="7276600" cy="4212477"/>
                  <a:chOff x="2491518" y="951014"/>
                  <a:chExt cx="7276600" cy="4212477"/>
                </a:xfrm>
              </p:grpSpPr>
              <p:pic>
                <p:nvPicPr>
                  <p:cNvPr id="4" name="Picture 3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6317" t="9231" b="10905"/>
                  <a:stretch/>
                </p:blipFill>
                <p:spPr>
                  <a:xfrm>
                    <a:off x="2491518" y="951014"/>
                    <a:ext cx="7276600" cy="4109361"/>
                  </a:xfrm>
                  <a:prstGeom prst="rect">
                    <a:avLst/>
                  </a:prstGeom>
                </p:spPr>
              </p:pic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3207328" y="4732604"/>
                    <a:ext cx="897082" cy="43088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200" dirty="0" smtClean="0"/>
                      <a:t>Plot 1</a:t>
                    </a:r>
                    <a:endParaRPr lang="en-US" sz="2200" dirty="0"/>
                  </a:p>
                </p:txBody>
              </p:sp>
            </p:grpSp>
            <p:sp>
              <p:nvSpPr>
                <p:cNvPr id="8" name="TextBox 7"/>
                <p:cNvSpPr txBox="1"/>
                <p:nvPr/>
              </p:nvSpPr>
              <p:spPr>
                <a:xfrm>
                  <a:off x="1094057" y="1517115"/>
                  <a:ext cx="1397461" cy="2267252"/>
                </a:xfrm>
                <a:prstGeom prst="rect">
                  <a:avLst/>
                </a:prstGeom>
                <a:solidFill>
                  <a:schemeClr val="bg1">
                    <a:alpha val="52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 smtClean="0"/>
                    <a:t>How open is canopy at each plot?</a:t>
                  </a:r>
                  <a:endParaRPr lang="en-US" sz="3200" b="1" dirty="0"/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 rot="16200000">
                <a:off x="2800915" y="3984164"/>
                <a:ext cx="15586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Less light</a:t>
                </a:r>
                <a:endParaRPr lang="en-US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 rot="16200000">
                <a:off x="2747405" y="1568177"/>
                <a:ext cx="1408668" cy="303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More light</a:t>
                </a:r>
                <a:endParaRPr lang="en-US" dirty="0"/>
              </a:p>
            </p:txBody>
          </p:sp>
        </p:grpSp>
        <p:sp>
          <p:nvSpPr>
            <p:cNvPr id="15" name="Oval 14"/>
            <p:cNvSpPr/>
            <p:nvPr/>
          </p:nvSpPr>
          <p:spPr>
            <a:xfrm>
              <a:off x="2797453" y="1913409"/>
              <a:ext cx="300402" cy="300402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074915" y="4588043"/>
              <a:ext cx="300402" cy="30040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915529" y="1370123"/>
            <a:ext cx="5680294" cy="1569660"/>
          </a:xfrm>
          <a:prstGeom prst="rect">
            <a:avLst/>
          </a:prstGeom>
          <a:solidFill>
            <a:schemeClr val="bg1">
              <a:alpha val="5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Study original designed to monitor impacts of deer on forest</a:t>
            </a:r>
            <a:endParaRPr lang="en-US" sz="32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8805004" y="4976458"/>
            <a:ext cx="4036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Error bars = 95%CI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130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582489" y="68381"/>
            <a:ext cx="82745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 smtClean="0"/>
              <a:t>Canopy closure above 7 forest plots</a:t>
            </a:r>
            <a:endParaRPr lang="en-US" sz="44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206573" y="572735"/>
            <a:ext cx="10549659" cy="6285265"/>
            <a:chOff x="206573" y="1035341"/>
            <a:chExt cx="9773187" cy="5822659"/>
          </a:xfrm>
        </p:grpSpPr>
        <p:grpSp>
          <p:nvGrpSpPr>
            <p:cNvPr id="13" name="Group 12"/>
            <p:cNvGrpSpPr/>
            <p:nvPr/>
          </p:nvGrpSpPr>
          <p:grpSpPr>
            <a:xfrm>
              <a:off x="206573" y="1035341"/>
              <a:ext cx="9773187" cy="5822659"/>
              <a:chOff x="1385002" y="1015678"/>
              <a:chExt cx="8674061" cy="5167822"/>
            </a:xfrm>
          </p:grpSpPr>
          <p:sp>
            <p:nvSpPr>
              <p:cNvPr id="12" name="Isosceles Triangle 11"/>
              <p:cNvSpPr/>
              <p:nvPr/>
            </p:nvSpPr>
            <p:spPr>
              <a:xfrm rot="10800000">
                <a:off x="1635825" y="1364592"/>
                <a:ext cx="910624" cy="3583556"/>
              </a:xfrm>
              <a:prstGeom prst="triangle">
                <a:avLst/>
              </a:prstGeom>
              <a:gradFill>
                <a:gsLst>
                  <a:gs pos="10000">
                    <a:schemeClr val="accent2">
                      <a:lumMod val="50000"/>
                    </a:schemeClr>
                  </a:gs>
                  <a:gs pos="59000">
                    <a:srgbClr val="FFC000"/>
                  </a:gs>
                  <a:gs pos="83000">
                    <a:srgbClr val="FFFF00"/>
                  </a:gs>
                  <a:gs pos="100000">
                    <a:srgbClr val="FFFF00"/>
                  </a:gs>
                </a:gsLst>
                <a:lin ang="5400000" scaled="1"/>
              </a:gra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1385002" y="1335477"/>
                <a:ext cx="8674061" cy="4848023"/>
                <a:chOff x="1094057" y="951014"/>
                <a:chExt cx="8674061" cy="4848023"/>
              </a:xfrm>
            </p:grpSpPr>
            <p:sp>
              <p:nvSpPr>
                <p:cNvPr id="5" name="TextBox 4"/>
                <p:cNvSpPr txBox="1"/>
                <p:nvPr/>
              </p:nvSpPr>
              <p:spPr>
                <a:xfrm>
                  <a:off x="4734793" y="5060373"/>
                  <a:ext cx="3429001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200" dirty="0" smtClean="0"/>
                    <a:t>Plot Number</a:t>
                  </a:r>
                  <a:endParaRPr lang="en-US" sz="4200" dirty="0"/>
                </a:p>
              </p:txBody>
            </p:sp>
            <p:grpSp>
              <p:nvGrpSpPr>
                <p:cNvPr id="7" name="Group 6"/>
                <p:cNvGrpSpPr/>
                <p:nvPr/>
              </p:nvGrpSpPr>
              <p:grpSpPr>
                <a:xfrm>
                  <a:off x="2491518" y="951014"/>
                  <a:ext cx="7276600" cy="4212477"/>
                  <a:chOff x="2491518" y="951014"/>
                  <a:chExt cx="7276600" cy="4212477"/>
                </a:xfrm>
              </p:grpSpPr>
              <p:pic>
                <p:nvPicPr>
                  <p:cNvPr id="4" name="Picture 3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6317" t="9231" b="10905"/>
                  <a:stretch/>
                </p:blipFill>
                <p:spPr>
                  <a:xfrm>
                    <a:off x="2491518" y="951014"/>
                    <a:ext cx="7276600" cy="4109361"/>
                  </a:xfrm>
                  <a:prstGeom prst="rect">
                    <a:avLst/>
                  </a:prstGeom>
                </p:spPr>
              </p:pic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3207328" y="4732604"/>
                    <a:ext cx="897082" cy="43088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200" dirty="0" smtClean="0"/>
                      <a:t>Plot 1</a:t>
                    </a:r>
                    <a:endParaRPr lang="en-US" sz="2200" dirty="0"/>
                  </a:p>
                </p:txBody>
              </p:sp>
            </p:grpSp>
            <p:sp>
              <p:nvSpPr>
                <p:cNvPr id="8" name="TextBox 7"/>
                <p:cNvSpPr txBox="1"/>
                <p:nvPr/>
              </p:nvSpPr>
              <p:spPr>
                <a:xfrm>
                  <a:off x="1094057" y="1517115"/>
                  <a:ext cx="1397461" cy="2267252"/>
                </a:xfrm>
                <a:prstGeom prst="rect">
                  <a:avLst/>
                </a:prstGeom>
                <a:solidFill>
                  <a:schemeClr val="bg1">
                    <a:alpha val="52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 smtClean="0"/>
                    <a:t>How open is canopy at each plot?</a:t>
                  </a:r>
                  <a:endParaRPr lang="en-US" sz="3200" b="1" dirty="0"/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 rot="16200000">
                <a:off x="2800915" y="3984164"/>
                <a:ext cx="15586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Less light</a:t>
                </a:r>
                <a:endParaRPr lang="en-US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 rot="16200000">
                <a:off x="2747405" y="1568177"/>
                <a:ext cx="1408668" cy="303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More light</a:t>
                </a:r>
                <a:endParaRPr lang="en-US" dirty="0"/>
              </a:p>
            </p:txBody>
          </p:sp>
        </p:grpSp>
        <p:sp>
          <p:nvSpPr>
            <p:cNvPr id="15" name="Oval 14"/>
            <p:cNvSpPr/>
            <p:nvPr/>
          </p:nvSpPr>
          <p:spPr>
            <a:xfrm>
              <a:off x="2797453" y="1913409"/>
              <a:ext cx="300402" cy="300402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074915" y="4588043"/>
              <a:ext cx="300402" cy="30040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915529" y="1370123"/>
            <a:ext cx="5680294" cy="1077218"/>
          </a:xfrm>
          <a:prstGeom prst="rect">
            <a:avLst/>
          </a:prstGeom>
          <a:solidFill>
            <a:schemeClr val="bg1">
              <a:alpha val="5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Which plots are significantly different </a:t>
            </a:r>
            <a:r>
              <a:rPr lang="en-US" sz="3200" b="1" u="sng" dirty="0" smtClean="0"/>
              <a:t>from each other</a:t>
            </a:r>
            <a:r>
              <a:rPr lang="en-US" sz="3200" b="1" dirty="0" smtClean="0"/>
              <a:t>?</a:t>
            </a:r>
            <a:endParaRPr lang="en-US" sz="32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8805004" y="4976458"/>
            <a:ext cx="4036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Error bars = 95%CI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655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582489" y="68381"/>
            <a:ext cx="82745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 smtClean="0"/>
              <a:t>Canopy closure above 7 forest plots</a:t>
            </a:r>
            <a:endParaRPr lang="en-US" sz="44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206573" y="572735"/>
            <a:ext cx="10549659" cy="6285265"/>
            <a:chOff x="206573" y="1035341"/>
            <a:chExt cx="9773187" cy="5822659"/>
          </a:xfrm>
        </p:grpSpPr>
        <p:grpSp>
          <p:nvGrpSpPr>
            <p:cNvPr id="13" name="Group 12"/>
            <p:cNvGrpSpPr/>
            <p:nvPr/>
          </p:nvGrpSpPr>
          <p:grpSpPr>
            <a:xfrm>
              <a:off x="206573" y="1035341"/>
              <a:ext cx="9773187" cy="5822659"/>
              <a:chOff x="1385002" y="1015678"/>
              <a:chExt cx="8674061" cy="5167822"/>
            </a:xfrm>
          </p:grpSpPr>
          <p:sp>
            <p:nvSpPr>
              <p:cNvPr id="12" name="Isosceles Triangle 11"/>
              <p:cNvSpPr/>
              <p:nvPr/>
            </p:nvSpPr>
            <p:spPr>
              <a:xfrm rot="10800000">
                <a:off x="1635825" y="1364592"/>
                <a:ext cx="910624" cy="3583556"/>
              </a:xfrm>
              <a:prstGeom prst="triangle">
                <a:avLst/>
              </a:prstGeom>
              <a:gradFill>
                <a:gsLst>
                  <a:gs pos="10000">
                    <a:schemeClr val="accent2">
                      <a:lumMod val="50000"/>
                    </a:schemeClr>
                  </a:gs>
                  <a:gs pos="59000">
                    <a:srgbClr val="FFC000"/>
                  </a:gs>
                  <a:gs pos="83000">
                    <a:srgbClr val="FFFF00"/>
                  </a:gs>
                  <a:gs pos="100000">
                    <a:srgbClr val="FFFF00"/>
                  </a:gs>
                </a:gsLst>
                <a:lin ang="5400000" scaled="1"/>
              </a:gra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1385002" y="1335477"/>
                <a:ext cx="8674061" cy="4848023"/>
                <a:chOff x="1094057" y="951014"/>
                <a:chExt cx="8674061" cy="4848023"/>
              </a:xfrm>
            </p:grpSpPr>
            <p:sp>
              <p:nvSpPr>
                <p:cNvPr id="5" name="TextBox 4"/>
                <p:cNvSpPr txBox="1"/>
                <p:nvPr/>
              </p:nvSpPr>
              <p:spPr>
                <a:xfrm>
                  <a:off x="4734793" y="5060373"/>
                  <a:ext cx="3429001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200" dirty="0" smtClean="0"/>
                    <a:t>Plot Number</a:t>
                  </a:r>
                  <a:endParaRPr lang="en-US" sz="4200" dirty="0"/>
                </a:p>
              </p:txBody>
            </p:sp>
            <p:grpSp>
              <p:nvGrpSpPr>
                <p:cNvPr id="7" name="Group 6"/>
                <p:cNvGrpSpPr/>
                <p:nvPr/>
              </p:nvGrpSpPr>
              <p:grpSpPr>
                <a:xfrm>
                  <a:off x="2491518" y="951014"/>
                  <a:ext cx="7276600" cy="4212477"/>
                  <a:chOff x="2491518" y="951014"/>
                  <a:chExt cx="7276600" cy="4212477"/>
                </a:xfrm>
              </p:grpSpPr>
              <p:pic>
                <p:nvPicPr>
                  <p:cNvPr id="4" name="Picture 3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6317" t="9231" b="10905"/>
                  <a:stretch/>
                </p:blipFill>
                <p:spPr>
                  <a:xfrm>
                    <a:off x="2491518" y="951014"/>
                    <a:ext cx="7276600" cy="4109361"/>
                  </a:xfrm>
                  <a:prstGeom prst="rect">
                    <a:avLst/>
                  </a:prstGeom>
                </p:spPr>
              </p:pic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3207328" y="4732604"/>
                    <a:ext cx="897082" cy="43088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200" dirty="0" smtClean="0"/>
                      <a:t>Plot 1</a:t>
                    </a:r>
                    <a:endParaRPr lang="en-US" sz="2200" dirty="0"/>
                  </a:p>
                </p:txBody>
              </p:sp>
            </p:grpSp>
            <p:sp>
              <p:nvSpPr>
                <p:cNvPr id="8" name="TextBox 7"/>
                <p:cNvSpPr txBox="1"/>
                <p:nvPr/>
              </p:nvSpPr>
              <p:spPr>
                <a:xfrm>
                  <a:off x="1094057" y="1517115"/>
                  <a:ext cx="1397461" cy="2267252"/>
                </a:xfrm>
                <a:prstGeom prst="rect">
                  <a:avLst/>
                </a:prstGeom>
                <a:solidFill>
                  <a:schemeClr val="bg1">
                    <a:alpha val="52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 smtClean="0"/>
                    <a:t>How open is canopy at each plot?</a:t>
                  </a:r>
                  <a:endParaRPr lang="en-US" sz="3200" b="1" dirty="0"/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 rot="16200000">
                <a:off x="2800915" y="3984164"/>
                <a:ext cx="15586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Less light</a:t>
                </a:r>
                <a:endParaRPr lang="en-US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 rot="16200000">
                <a:off x="2747405" y="1568177"/>
                <a:ext cx="1408668" cy="303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More light</a:t>
                </a:r>
                <a:endParaRPr lang="en-US" dirty="0"/>
              </a:p>
            </p:txBody>
          </p:sp>
        </p:grpSp>
        <p:sp>
          <p:nvSpPr>
            <p:cNvPr id="15" name="Oval 14"/>
            <p:cNvSpPr/>
            <p:nvPr/>
          </p:nvSpPr>
          <p:spPr>
            <a:xfrm>
              <a:off x="2797453" y="1913409"/>
              <a:ext cx="300402" cy="300402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074915" y="4588043"/>
              <a:ext cx="300402" cy="30040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805004" y="4976458"/>
            <a:ext cx="4036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Error bars = 95%CI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322327" y="1844834"/>
            <a:ext cx="1222059" cy="2562862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353856" y="1844255"/>
            <a:ext cx="2468602" cy="1615611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326533" y="1844255"/>
            <a:ext cx="3844288" cy="2927247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368080" y="1866656"/>
            <a:ext cx="5436924" cy="2256151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356614" y="1829864"/>
            <a:ext cx="6615463" cy="370850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554820" y="1217961"/>
            <a:ext cx="3250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Compare </a:t>
            </a:r>
            <a:r>
              <a:rPr lang="en-US" b="1" u="sng" dirty="0" smtClean="0"/>
              <a:t>all plots </a:t>
            </a:r>
            <a:r>
              <a:rPr lang="en-US" b="1" dirty="0" smtClean="0"/>
              <a:t>to plot 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69051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582489" y="68381"/>
            <a:ext cx="82745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 smtClean="0"/>
              <a:t>Canopy closure above 7 forest plots</a:t>
            </a:r>
            <a:endParaRPr lang="en-US" sz="44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206573" y="572735"/>
            <a:ext cx="10549659" cy="6285265"/>
            <a:chOff x="206573" y="1035341"/>
            <a:chExt cx="9773187" cy="5822659"/>
          </a:xfrm>
        </p:grpSpPr>
        <p:grpSp>
          <p:nvGrpSpPr>
            <p:cNvPr id="13" name="Group 12"/>
            <p:cNvGrpSpPr/>
            <p:nvPr/>
          </p:nvGrpSpPr>
          <p:grpSpPr>
            <a:xfrm>
              <a:off x="206573" y="1035341"/>
              <a:ext cx="9773187" cy="5822659"/>
              <a:chOff x="1385002" y="1015678"/>
              <a:chExt cx="8674061" cy="5167822"/>
            </a:xfrm>
          </p:grpSpPr>
          <p:sp>
            <p:nvSpPr>
              <p:cNvPr id="12" name="Isosceles Triangle 11"/>
              <p:cNvSpPr/>
              <p:nvPr/>
            </p:nvSpPr>
            <p:spPr>
              <a:xfrm rot="10800000">
                <a:off x="1635825" y="1364592"/>
                <a:ext cx="910624" cy="3583556"/>
              </a:xfrm>
              <a:prstGeom prst="triangle">
                <a:avLst/>
              </a:prstGeom>
              <a:gradFill>
                <a:gsLst>
                  <a:gs pos="10000">
                    <a:schemeClr val="accent2">
                      <a:lumMod val="50000"/>
                    </a:schemeClr>
                  </a:gs>
                  <a:gs pos="59000">
                    <a:srgbClr val="FFC000"/>
                  </a:gs>
                  <a:gs pos="83000">
                    <a:srgbClr val="FFFF00"/>
                  </a:gs>
                  <a:gs pos="100000">
                    <a:srgbClr val="FFFF00"/>
                  </a:gs>
                </a:gsLst>
                <a:lin ang="5400000" scaled="1"/>
              </a:gra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1385002" y="1335477"/>
                <a:ext cx="8674061" cy="4848023"/>
                <a:chOff x="1094057" y="951014"/>
                <a:chExt cx="8674061" cy="4848023"/>
              </a:xfrm>
            </p:grpSpPr>
            <p:sp>
              <p:nvSpPr>
                <p:cNvPr id="5" name="TextBox 4"/>
                <p:cNvSpPr txBox="1"/>
                <p:nvPr/>
              </p:nvSpPr>
              <p:spPr>
                <a:xfrm>
                  <a:off x="4734793" y="5060373"/>
                  <a:ext cx="3429001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200" dirty="0" smtClean="0"/>
                    <a:t>Plot Number</a:t>
                  </a:r>
                  <a:endParaRPr lang="en-US" sz="4200" dirty="0"/>
                </a:p>
              </p:txBody>
            </p:sp>
            <p:grpSp>
              <p:nvGrpSpPr>
                <p:cNvPr id="7" name="Group 6"/>
                <p:cNvGrpSpPr/>
                <p:nvPr/>
              </p:nvGrpSpPr>
              <p:grpSpPr>
                <a:xfrm>
                  <a:off x="2491518" y="951014"/>
                  <a:ext cx="7276600" cy="4212477"/>
                  <a:chOff x="2491518" y="951014"/>
                  <a:chExt cx="7276600" cy="4212477"/>
                </a:xfrm>
              </p:grpSpPr>
              <p:pic>
                <p:nvPicPr>
                  <p:cNvPr id="4" name="Picture 3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6317" t="9231" b="10905"/>
                  <a:stretch/>
                </p:blipFill>
                <p:spPr>
                  <a:xfrm>
                    <a:off x="2491518" y="951014"/>
                    <a:ext cx="7276600" cy="4109361"/>
                  </a:xfrm>
                  <a:prstGeom prst="rect">
                    <a:avLst/>
                  </a:prstGeom>
                </p:spPr>
              </p:pic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3207328" y="4732604"/>
                    <a:ext cx="897082" cy="43088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200" dirty="0" smtClean="0"/>
                      <a:t>Plot 1</a:t>
                    </a:r>
                    <a:endParaRPr lang="en-US" sz="2200" dirty="0"/>
                  </a:p>
                </p:txBody>
              </p:sp>
            </p:grpSp>
            <p:sp>
              <p:nvSpPr>
                <p:cNvPr id="8" name="TextBox 7"/>
                <p:cNvSpPr txBox="1"/>
                <p:nvPr/>
              </p:nvSpPr>
              <p:spPr>
                <a:xfrm>
                  <a:off x="1094057" y="1517115"/>
                  <a:ext cx="1397461" cy="2267252"/>
                </a:xfrm>
                <a:prstGeom prst="rect">
                  <a:avLst/>
                </a:prstGeom>
                <a:solidFill>
                  <a:schemeClr val="bg1">
                    <a:alpha val="52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 smtClean="0"/>
                    <a:t>How open is canopy at each plot?</a:t>
                  </a:r>
                  <a:endParaRPr lang="en-US" sz="3200" b="1" dirty="0"/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 rot="16200000">
                <a:off x="2800915" y="3984164"/>
                <a:ext cx="15586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Less light</a:t>
                </a:r>
                <a:endParaRPr lang="en-US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 rot="16200000">
                <a:off x="2747405" y="1568177"/>
                <a:ext cx="1408668" cy="303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More light</a:t>
                </a:r>
                <a:endParaRPr lang="en-US" dirty="0"/>
              </a:p>
            </p:txBody>
          </p:sp>
        </p:grpSp>
        <p:sp>
          <p:nvSpPr>
            <p:cNvPr id="15" name="Oval 14"/>
            <p:cNvSpPr/>
            <p:nvPr/>
          </p:nvSpPr>
          <p:spPr>
            <a:xfrm>
              <a:off x="2797453" y="1913409"/>
              <a:ext cx="300402" cy="300402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074915" y="4588043"/>
              <a:ext cx="300402" cy="30040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805004" y="4976458"/>
            <a:ext cx="4036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Error bars = 95%CI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4522435" y="3459867"/>
            <a:ext cx="1465260" cy="1109964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5" idx="6"/>
          </p:cNvCxnSpPr>
          <p:nvPr/>
        </p:nvCxnSpPr>
        <p:spPr>
          <a:xfrm>
            <a:off x="3327565" y="1682700"/>
            <a:ext cx="2660130" cy="1822079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955709" y="3567486"/>
            <a:ext cx="1453343" cy="1126207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993104" y="3464435"/>
            <a:ext cx="2811900" cy="761360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6047367" y="2216846"/>
            <a:ext cx="4278529" cy="1190752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5849489" y="3391571"/>
            <a:ext cx="247291" cy="24729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554820" y="1217961"/>
            <a:ext cx="3250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Compare </a:t>
            </a:r>
            <a:r>
              <a:rPr lang="en-US" b="1" u="sng" dirty="0" smtClean="0"/>
              <a:t>all plots </a:t>
            </a:r>
            <a:r>
              <a:rPr lang="en-US" b="1" dirty="0" smtClean="0"/>
              <a:t>to plot 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35880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4403</Words>
  <Application>Microsoft Office PowerPoint</Application>
  <PresentationFormat>Widescreen</PresentationFormat>
  <Paragraphs>552</Paragraphs>
  <Slides>57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albert</vt:lpstr>
      <vt:lpstr>Arial</vt:lpstr>
      <vt:lpstr>Calibri</vt:lpstr>
      <vt:lpstr>Calibri Light</vt:lpstr>
      <vt:lpstr>Office Theme</vt:lpstr>
      <vt:lpstr>ANOVA,  Multiple comparisons &amp;  Type I Errors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Overall steps in an ANOVA</vt:lpstr>
      <vt:lpstr>Overall steps in an ANOVA</vt:lpstr>
      <vt:lpstr>Overall steps in an ANOVA</vt:lpstr>
      <vt:lpstr>Overall steps in an ANOVA</vt:lpstr>
      <vt:lpstr>Overall steps in an ANOVA</vt:lpstr>
      <vt:lpstr>Overall steps in an ANOVA</vt:lpstr>
      <vt:lpstr>Overall steps in an ANOVA</vt:lpstr>
      <vt:lpstr>PowerPoint Presentation</vt:lpstr>
      <vt:lpstr>2 Types of pairwise comparisons</vt:lpstr>
      <vt:lpstr>2 Types of pairwise comparisons</vt:lpstr>
      <vt:lpstr>2 Types of pairwise comparisons</vt:lpstr>
      <vt:lpstr>Types of pairwise comparisons</vt:lpstr>
      <vt:lpstr>Types of pairwise comparisons</vt:lpstr>
      <vt:lpstr>Types of pairwise comparisons</vt:lpstr>
      <vt:lpstr>Types of pairwise comparisons</vt:lpstr>
      <vt:lpstr>Types of pairwise comparisons</vt:lpstr>
      <vt:lpstr>Types of pairwise comparisons</vt:lpstr>
      <vt:lpstr>Types of pairwise comparisons</vt:lpstr>
      <vt:lpstr>PowerPoint Presentation</vt:lpstr>
      <vt:lpstr>Types of pairwise comparisons</vt:lpstr>
      <vt:lpstr>Types of pairwise comparisons</vt:lpstr>
      <vt:lpstr>Types of pairwise comparisons</vt:lpstr>
      <vt:lpstr>Types of pairwise comparisons</vt:lpstr>
      <vt:lpstr>Types of pairwise comparisons</vt:lpstr>
      <vt:lpstr>PowerPoint Presentation</vt:lpstr>
      <vt:lpstr>Types of pairwise comparisons</vt:lpstr>
      <vt:lpstr>PowerPoint Presentation</vt:lpstr>
      <vt:lpstr>Types of pairwise comparisons</vt:lpstr>
      <vt:lpstr>Types of pairwise comparisons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 1 Error (page 160)</vt:lpstr>
      <vt:lpstr>Type 2 Error (page 160)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22: Tukey-Kramer Method of multiple comparisons</dc:title>
  <dc:creator>lisanjie2</dc:creator>
  <cp:lastModifiedBy>lisanjie2</cp:lastModifiedBy>
  <cp:revision>4</cp:revision>
  <dcterms:created xsi:type="dcterms:W3CDTF">2017-11-06T01:24:07Z</dcterms:created>
  <dcterms:modified xsi:type="dcterms:W3CDTF">2017-11-06T02:46:40Z</dcterms:modified>
</cp:coreProperties>
</file>